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4630400" cy="8229600"/>
  <p:notesSz cx="8229600" cy="14630400"/>
  <p:embeddedFontLst>
    <p:embeddedFont>
      <p:font typeface="Roboto" panose="02000000000000000000" pitchFamily="2" charset="0"/>
      <p:regular r:id="rId13"/>
      <p:bold r:id="rId14"/>
    </p:embeddedFont>
    <p:embeddedFont>
      <p:font typeface="Roboto Slab" pitchFamily="2" charset="0"/>
      <p:regular r:id="rId15"/>
      <p:bold r:id="rId1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9" d="100"/>
          <a:sy n="69" d="100"/>
        </p:scale>
        <p:origin x="228"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685047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6.jpe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8.jpe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8.xml"/><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3" name="Text 0"/>
          <p:cNvSpPr/>
          <p:nvPr/>
        </p:nvSpPr>
        <p:spPr>
          <a:xfrm>
            <a:off x="7073979" y="2002631"/>
            <a:ext cx="7556421" cy="1417558"/>
          </a:xfrm>
          <a:prstGeom prst="rect">
            <a:avLst/>
          </a:prstGeom>
          <a:noFill/>
          <a:ln/>
        </p:spPr>
        <p:txBody>
          <a:bodyPr wrap="square" lIns="0" tIns="0" rIns="0" bIns="0" rtlCol="0" anchor="t"/>
          <a:lstStyle/>
          <a:p>
            <a:pPr marL="0" indent="0" algn="l">
              <a:lnSpc>
                <a:spcPts val="5550"/>
              </a:lnSpc>
              <a:buNone/>
            </a:pPr>
            <a:r>
              <a:rPr lang="en-US" sz="4450" dirty="0">
                <a:solidFill>
                  <a:srgbClr val="76B9FF"/>
                </a:solidFill>
                <a:latin typeface="Roboto Slab" pitchFamily="34" charset="0"/>
                <a:ea typeface="Roboto Slab" pitchFamily="34" charset="-122"/>
                <a:cs typeface="Roboto Slab" pitchFamily="34" charset="-120"/>
              </a:rPr>
              <a:t>Estación de Soldadura Automatizada</a:t>
            </a:r>
            <a:endParaRPr lang="en-US" sz="4450" dirty="0"/>
          </a:p>
        </p:txBody>
      </p:sp>
      <p:sp>
        <p:nvSpPr>
          <p:cNvPr id="4" name="Text 1"/>
          <p:cNvSpPr/>
          <p:nvPr/>
        </p:nvSpPr>
        <p:spPr>
          <a:xfrm>
            <a:off x="7073978" y="3717845"/>
            <a:ext cx="7556421" cy="1814513"/>
          </a:xfrm>
          <a:prstGeom prst="rect">
            <a:avLst/>
          </a:prstGeom>
          <a:noFill/>
          <a:ln/>
        </p:spPr>
        <p:txBody>
          <a:bodyPr wrap="square" lIns="0" tIns="0" rIns="0" bIns="0" rtlCol="0" anchor="t"/>
          <a:lstStyle/>
          <a:p>
            <a:pPr marL="0" indent="0" algn="l">
              <a:lnSpc>
                <a:spcPts val="2850"/>
              </a:lnSpc>
              <a:buNone/>
            </a:pPr>
            <a:r>
              <a:rPr lang="en-US" sz="1750" dirty="0">
                <a:solidFill>
                  <a:srgbClr val="D6E5EF"/>
                </a:solidFill>
                <a:latin typeface="Roboto" pitchFamily="34" charset="0"/>
                <a:ea typeface="Roboto" pitchFamily="34" charset="-122"/>
                <a:cs typeface="Roboto" pitchFamily="34" charset="-120"/>
              </a:rPr>
              <a:t>Presentamos nuestra estación de soldadura automatizada, un proyecto innovador desarrollado por estudiantes de ingeniería. Este sistema mecatrónico busca optimizar el proceso de soldadura. Soluciona los desafíos de precisión y eficiencia en la manufactura. Además, facilita una producción más rápida y consistente.</a:t>
            </a:r>
            <a:endParaRPr lang="en-US" sz="1750" dirty="0"/>
          </a:p>
        </p:txBody>
      </p:sp>
      <p:sp>
        <p:nvSpPr>
          <p:cNvPr id="7" name="Text 3"/>
          <p:cNvSpPr/>
          <p:nvPr/>
        </p:nvSpPr>
        <p:spPr>
          <a:xfrm>
            <a:off x="7073979" y="5826787"/>
            <a:ext cx="5197107" cy="1814513"/>
          </a:xfrm>
          <a:prstGeom prst="rect">
            <a:avLst/>
          </a:prstGeom>
          <a:noFill/>
          <a:ln/>
        </p:spPr>
        <p:txBody>
          <a:bodyPr wrap="none" lIns="0" tIns="0" rIns="0" bIns="0" rtlCol="0" anchor="t"/>
          <a:lstStyle/>
          <a:p>
            <a:pPr marL="0" indent="0" algn="l">
              <a:lnSpc>
                <a:spcPts val="3100"/>
              </a:lnSpc>
              <a:buNone/>
            </a:pPr>
            <a:endParaRPr lang="en-US" sz="2200" dirty="0"/>
          </a:p>
        </p:txBody>
      </p:sp>
      <p:pic>
        <p:nvPicPr>
          <p:cNvPr id="8" name="Imagen 7">
            <a:extLst>
              <a:ext uri="{FF2B5EF4-FFF2-40B4-BE49-F238E27FC236}">
                <a16:creationId xmlns:a16="http://schemas.microsoft.com/office/drawing/2014/main" id="{2217D2CF-1174-976D-3310-94AE218AA9E7}"/>
              </a:ext>
            </a:extLst>
          </p:cNvPr>
          <p:cNvPicPr>
            <a:picLocks noChangeAspect="1"/>
          </p:cNvPicPr>
          <p:nvPr/>
        </p:nvPicPr>
        <p:blipFill>
          <a:blip r:embed="rId3" cstate="print">
            <a:extLst>
              <a:ext uri="{28A0092B-C50C-407E-A947-70E740481C1C}">
                <a14:useLocalDpi xmlns:a14="http://schemas.microsoft.com/office/drawing/2010/main" val="0"/>
              </a:ext>
            </a:extLst>
          </a:blip>
          <a:srcRect l="3598" t="6551" r="6530" b="10288"/>
          <a:stretch>
            <a:fillRect/>
          </a:stretch>
        </p:blipFill>
        <p:spPr bwMode="auto">
          <a:xfrm flipH="1">
            <a:off x="-2" y="0"/>
            <a:ext cx="6670590" cy="82296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advTm="25000">
        <p:fade/>
      </p:transition>
    </mc:Choice>
    <mc:Fallback xmlns="">
      <p:transition spd="med" advTm="2500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2243614"/>
            <a:ext cx="6996470" cy="708779"/>
          </a:xfrm>
          <a:prstGeom prst="rect">
            <a:avLst/>
          </a:prstGeom>
          <a:noFill/>
          <a:ln/>
        </p:spPr>
        <p:txBody>
          <a:bodyPr wrap="none" lIns="0" tIns="0" rIns="0" bIns="0" rtlCol="0" anchor="t"/>
          <a:lstStyle/>
          <a:p>
            <a:pPr marL="0" indent="0" algn="l">
              <a:lnSpc>
                <a:spcPts val="5550"/>
              </a:lnSpc>
              <a:buNone/>
            </a:pPr>
            <a:r>
              <a:rPr lang="en-US" sz="4450" dirty="0">
                <a:solidFill>
                  <a:srgbClr val="76B9FF"/>
                </a:solidFill>
                <a:latin typeface="Roboto Slab" pitchFamily="34" charset="0"/>
                <a:ea typeface="Roboto Slab" pitchFamily="34" charset="-122"/>
                <a:cs typeface="Roboto Slab" pitchFamily="34" charset="-120"/>
              </a:rPr>
              <a:t>Recomendaciones Finales</a:t>
            </a:r>
            <a:endParaRPr lang="en-US" sz="4450" dirty="0"/>
          </a:p>
        </p:txBody>
      </p:sp>
      <p:sp>
        <p:nvSpPr>
          <p:cNvPr id="4" name="Text 1"/>
          <p:cNvSpPr/>
          <p:nvPr/>
        </p:nvSpPr>
        <p:spPr>
          <a:xfrm>
            <a:off x="793790" y="3292554"/>
            <a:ext cx="7556421" cy="1814513"/>
          </a:xfrm>
          <a:prstGeom prst="rect">
            <a:avLst/>
          </a:prstGeom>
          <a:noFill/>
          <a:ln/>
        </p:spPr>
        <p:txBody>
          <a:bodyPr wrap="square" lIns="0" tIns="0" rIns="0" bIns="0" rtlCol="0" anchor="t"/>
          <a:lstStyle/>
          <a:p>
            <a:pPr marL="0" indent="0" algn="l">
              <a:lnSpc>
                <a:spcPts val="2850"/>
              </a:lnSpc>
              <a:buNone/>
            </a:pPr>
            <a:r>
              <a:rPr lang="en-US" sz="1750" dirty="0">
                <a:solidFill>
                  <a:srgbClr val="D6E5EF"/>
                </a:solidFill>
                <a:latin typeface="Roboto" pitchFamily="34" charset="0"/>
                <a:ea typeface="Roboto" pitchFamily="34" charset="-122"/>
                <a:cs typeface="Roboto" pitchFamily="34" charset="-120"/>
              </a:rPr>
              <a:t>Para futuros equipos, recomendamos una planificación detallada. La comunicación constante entre disciplinas es vital. Priorizar las pruebas incrementales evita problemas mayores. Documenten cada paso del proceso. Consideren la escalabilidad desde el inicio. Así, facilitarán futuras expansiones. Un enfoque iterativo es muy efectivo.</a:t>
            </a:r>
            <a:endParaRPr lang="en-US" sz="1750"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30000">
        <p15:prstTrans prst="fracture"/>
      </p:transition>
    </mc:Choice>
    <mc:Fallback xmlns="">
      <p:transition spd="slow" advTm="3000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73787" y="780812"/>
            <a:ext cx="11637169" cy="690801"/>
          </a:xfrm>
          <a:prstGeom prst="rect">
            <a:avLst/>
          </a:prstGeom>
          <a:noFill/>
          <a:ln/>
        </p:spPr>
        <p:txBody>
          <a:bodyPr wrap="none" lIns="0" tIns="0" rIns="0" bIns="0" rtlCol="0" anchor="t"/>
          <a:lstStyle/>
          <a:p>
            <a:pPr marL="0" indent="0" algn="l">
              <a:lnSpc>
                <a:spcPts val="5400"/>
              </a:lnSpc>
              <a:buNone/>
            </a:pPr>
            <a:r>
              <a:rPr lang="en-US" sz="4350" dirty="0">
                <a:solidFill>
                  <a:srgbClr val="76B9FF"/>
                </a:solidFill>
                <a:latin typeface="Roboto Slab" pitchFamily="34" charset="0"/>
                <a:ea typeface="Roboto Slab" pitchFamily="34" charset="-122"/>
                <a:cs typeface="Roboto Slab" pitchFamily="34" charset="-120"/>
              </a:rPr>
              <a:t>Visión General del Proyecto y Diagrama en V</a:t>
            </a:r>
            <a:endParaRPr lang="en-US" sz="4350" dirty="0"/>
          </a:p>
        </p:txBody>
      </p:sp>
      <p:sp>
        <p:nvSpPr>
          <p:cNvPr id="3" name="Text 1"/>
          <p:cNvSpPr/>
          <p:nvPr/>
        </p:nvSpPr>
        <p:spPr>
          <a:xfrm>
            <a:off x="1549717" y="2205752"/>
            <a:ext cx="3144441" cy="345400"/>
          </a:xfrm>
          <a:prstGeom prst="rect">
            <a:avLst/>
          </a:prstGeom>
          <a:noFill/>
          <a:ln/>
        </p:spPr>
        <p:txBody>
          <a:bodyPr wrap="none" lIns="0" tIns="0" rIns="0" bIns="0" rtlCol="0" anchor="t"/>
          <a:lstStyle/>
          <a:p>
            <a:pPr marL="0" indent="0" algn="r">
              <a:lnSpc>
                <a:spcPts val="2700"/>
              </a:lnSpc>
              <a:buNone/>
            </a:pPr>
            <a:r>
              <a:rPr lang="en-US" sz="2150" dirty="0">
                <a:solidFill>
                  <a:srgbClr val="D6E5EF"/>
                </a:solidFill>
                <a:latin typeface="Roboto Slab" pitchFamily="34" charset="0"/>
                <a:ea typeface="Roboto Slab" pitchFamily="34" charset="-122"/>
                <a:cs typeface="Roboto Slab" pitchFamily="34" charset="-120"/>
              </a:rPr>
              <a:t>Definición de Requisitos</a:t>
            </a:r>
            <a:endParaRPr lang="en-US" sz="2150" dirty="0"/>
          </a:p>
        </p:txBody>
      </p:sp>
      <p:sp>
        <p:nvSpPr>
          <p:cNvPr id="4" name="Text 2"/>
          <p:cNvSpPr/>
          <p:nvPr/>
        </p:nvSpPr>
        <p:spPr>
          <a:xfrm>
            <a:off x="773787" y="2683788"/>
            <a:ext cx="3920371" cy="1061204"/>
          </a:xfrm>
          <a:prstGeom prst="rect">
            <a:avLst/>
          </a:prstGeom>
          <a:noFill/>
          <a:ln/>
        </p:spPr>
        <p:txBody>
          <a:bodyPr wrap="square" lIns="0" tIns="0" rIns="0" bIns="0" rtlCol="0" anchor="t"/>
          <a:lstStyle/>
          <a:p>
            <a:pPr marL="0" indent="0" algn="r">
              <a:lnSpc>
                <a:spcPts val="2750"/>
              </a:lnSpc>
              <a:buNone/>
            </a:pPr>
            <a:r>
              <a:rPr lang="en-US" sz="1700" dirty="0">
                <a:solidFill>
                  <a:srgbClr val="D6E5EF"/>
                </a:solidFill>
                <a:latin typeface="Roboto" pitchFamily="34" charset="0"/>
                <a:ea typeface="Roboto" pitchFamily="34" charset="-122"/>
                <a:cs typeface="Roboto" pitchFamily="34" charset="-120"/>
              </a:rPr>
              <a:t>Establecimiento de las especificaciones funcionales y técnicas del sistema.</a:t>
            </a:r>
            <a:endParaRPr lang="en-US" sz="1700" dirty="0"/>
          </a:p>
        </p:txBody>
      </p:sp>
      <p:sp>
        <p:nvSpPr>
          <p:cNvPr id="7" name="Text 3"/>
          <p:cNvSpPr/>
          <p:nvPr/>
        </p:nvSpPr>
        <p:spPr>
          <a:xfrm>
            <a:off x="9936242" y="1914525"/>
            <a:ext cx="2763679" cy="345400"/>
          </a:xfrm>
          <a:prstGeom prst="rect">
            <a:avLst/>
          </a:prstGeom>
          <a:noFill/>
          <a:ln/>
        </p:spPr>
        <p:txBody>
          <a:bodyPr wrap="none" lIns="0" tIns="0" rIns="0" bIns="0" rtlCol="0" anchor="t"/>
          <a:lstStyle/>
          <a:p>
            <a:pPr marL="0" indent="0" algn="l">
              <a:lnSpc>
                <a:spcPts val="2700"/>
              </a:lnSpc>
              <a:buNone/>
            </a:pPr>
            <a:r>
              <a:rPr lang="en-US" sz="2150" dirty="0">
                <a:solidFill>
                  <a:srgbClr val="D6E5EF"/>
                </a:solidFill>
                <a:latin typeface="Roboto Slab" pitchFamily="34" charset="0"/>
                <a:ea typeface="Roboto Slab" pitchFamily="34" charset="-122"/>
                <a:cs typeface="Roboto Slab" pitchFamily="34" charset="-120"/>
              </a:rPr>
              <a:t>Diseño Conceptual</a:t>
            </a:r>
            <a:endParaRPr lang="en-US" sz="2150" dirty="0"/>
          </a:p>
        </p:txBody>
      </p:sp>
      <p:sp>
        <p:nvSpPr>
          <p:cNvPr id="8" name="Text 4"/>
          <p:cNvSpPr/>
          <p:nvPr/>
        </p:nvSpPr>
        <p:spPr>
          <a:xfrm>
            <a:off x="9936242" y="2392561"/>
            <a:ext cx="3920371" cy="707469"/>
          </a:xfrm>
          <a:prstGeom prst="rect">
            <a:avLst/>
          </a:prstGeom>
          <a:noFill/>
          <a:ln/>
        </p:spPr>
        <p:txBody>
          <a:bodyPr wrap="square" lIns="0" tIns="0" rIns="0" bIns="0" rtlCol="0" anchor="t"/>
          <a:lstStyle/>
          <a:p>
            <a:pPr marL="0" indent="0" algn="l">
              <a:lnSpc>
                <a:spcPts val="2750"/>
              </a:lnSpc>
              <a:buNone/>
            </a:pPr>
            <a:r>
              <a:rPr lang="en-US" sz="1700" dirty="0">
                <a:solidFill>
                  <a:srgbClr val="D6E5EF"/>
                </a:solidFill>
                <a:latin typeface="Roboto" pitchFamily="34" charset="0"/>
                <a:ea typeface="Roboto" pitchFamily="34" charset="-122"/>
                <a:cs typeface="Roboto" pitchFamily="34" charset="-120"/>
              </a:rPr>
              <a:t>Creación de la arquitectura del sistema y selección de tecnologías clave.</a:t>
            </a:r>
            <a:endParaRPr lang="en-US" sz="1700" dirty="0"/>
          </a:p>
        </p:txBody>
      </p:sp>
      <p:sp>
        <p:nvSpPr>
          <p:cNvPr id="11" name="Text 5"/>
          <p:cNvSpPr/>
          <p:nvPr/>
        </p:nvSpPr>
        <p:spPr>
          <a:xfrm>
            <a:off x="10046732" y="3433405"/>
            <a:ext cx="2763679" cy="345400"/>
          </a:xfrm>
          <a:prstGeom prst="rect">
            <a:avLst/>
          </a:prstGeom>
          <a:noFill/>
          <a:ln/>
        </p:spPr>
        <p:txBody>
          <a:bodyPr wrap="none" lIns="0" tIns="0" rIns="0" bIns="0" rtlCol="0" anchor="t"/>
          <a:lstStyle/>
          <a:p>
            <a:pPr marL="0" indent="0" algn="l">
              <a:lnSpc>
                <a:spcPts val="2700"/>
              </a:lnSpc>
              <a:buNone/>
            </a:pPr>
            <a:r>
              <a:rPr lang="en-US" sz="2150" dirty="0">
                <a:solidFill>
                  <a:srgbClr val="D6E5EF"/>
                </a:solidFill>
                <a:latin typeface="Roboto Slab" pitchFamily="34" charset="0"/>
                <a:ea typeface="Roboto Slab" pitchFamily="34" charset="-122"/>
                <a:cs typeface="Roboto Slab" pitchFamily="34" charset="-120"/>
              </a:rPr>
              <a:t>Implementación</a:t>
            </a:r>
            <a:endParaRPr lang="en-US" sz="2150" dirty="0"/>
          </a:p>
        </p:txBody>
      </p:sp>
      <p:sp>
        <p:nvSpPr>
          <p:cNvPr id="12" name="Text 6"/>
          <p:cNvSpPr/>
          <p:nvPr/>
        </p:nvSpPr>
        <p:spPr>
          <a:xfrm>
            <a:off x="10046732" y="3911441"/>
            <a:ext cx="3809881" cy="1061204"/>
          </a:xfrm>
          <a:prstGeom prst="rect">
            <a:avLst/>
          </a:prstGeom>
          <a:noFill/>
          <a:ln/>
        </p:spPr>
        <p:txBody>
          <a:bodyPr wrap="square" lIns="0" tIns="0" rIns="0" bIns="0" rtlCol="0" anchor="t"/>
          <a:lstStyle/>
          <a:p>
            <a:pPr marL="0" indent="0" algn="l">
              <a:lnSpc>
                <a:spcPts val="2750"/>
              </a:lnSpc>
              <a:buNone/>
            </a:pPr>
            <a:r>
              <a:rPr lang="en-US" sz="1700" dirty="0">
                <a:solidFill>
                  <a:srgbClr val="D6E5EF"/>
                </a:solidFill>
                <a:latin typeface="Roboto" pitchFamily="34" charset="0"/>
                <a:ea typeface="Roboto" pitchFamily="34" charset="-122"/>
                <a:cs typeface="Roboto" pitchFamily="34" charset="-120"/>
              </a:rPr>
              <a:t>Desarrollo y montaje de los componentes mecánicos, electrónicos y de software.</a:t>
            </a:r>
            <a:endParaRPr lang="en-US" sz="1700" dirty="0"/>
          </a:p>
        </p:txBody>
      </p:sp>
      <p:sp>
        <p:nvSpPr>
          <p:cNvPr id="15" name="Text 7"/>
          <p:cNvSpPr/>
          <p:nvPr/>
        </p:nvSpPr>
        <p:spPr>
          <a:xfrm>
            <a:off x="9936242" y="5306139"/>
            <a:ext cx="2763679" cy="345400"/>
          </a:xfrm>
          <a:prstGeom prst="rect">
            <a:avLst/>
          </a:prstGeom>
          <a:noFill/>
          <a:ln/>
        </p:spPr>
        <p:txBody>
          <a:bodyPr wrap="none" lIns="0" tIns="0" rIns="0" bIns="0" rtlCol="0" anchor="t"/>
          <a:lstStyle/>
          <a:p>
            <a:pPr marL="0" indent="0" algn="l">
              <a:lnSpc>
                <a:spcPts val="2700"/>
              </a:lnSpc>
              <a:buNone/>
            </a:pPr>
            <a:r>
              <a:rPr lang="en-US" sz="2150" dirty="0">
                <a:solidFill>
                  <a:srgbClr val="D6E5EF"/>
                </a:solidFill>
                <a:latin typeface="Roboto Slab" pitchFamily="34" charset="0"/>
                <a:ea typeface="Roboto Slab" pitchFamily="34" charset="-122"/>
                <a:cs typeface="Roboto Slab" pitchFamily="34" charset="-120"/>
              </a:rPr>
              <a:t>Validación y Pruebas</a:t>
            </a:r>
            <a:endParaRPr lang="en-US" sz="2150" dirty="0"/>
          </a:p>
        </p:txBody>
      </p:sp>
      <p:sp>
        <p:nvSpPr>
          <p:cNvPr id="16" name="Text 8"/>
          <p:cNvSpPr/>
          <p:nvPr/>
        </p:nvSpPr>
        <p:spPr>
          <a:xfrm>
            <a:off x="9936242" y="5784175"/>
            <a:ext cx="3920371" cy="707469"/>
          </a:xfrm>
          <a:prstGeom prst="rect">
            <a:avLst/>
          </a:prstGeom>
          <a:noFill/>
          <a:ln/>
        </p:spPr>
        <p:txBody>
          <a:bodyPr wrap="square" lIns="0" tIns="0" rIns="0" bIns="0" rtlCol="0" anchor="t"/>
          <a:lstStyle/>
          <a:p>
            <a:pPr marL="0" indent="0" algn="l">
              <a:lnSpc>
                <a:spcPts val="2750"/>
              </a:lnSpc>
              <a:buNone/>
            </a:pPr>
            <a:r>
              <a:rPr lang="en-US" sz="1700" dirty="0">
                <a:solidFill>
                  <a:srgbClr val="D6E5EF"/>
                </a:solidFill>
                <a:latin typeface="Roboto" pitchFamily="34" charset="0"/>
                <a:ea typeface="Roboto" pitchFamily="34" charset="-122"/>
                <a:cs typeface="Roboto" pitchFamily="34" charset="-120"/>
              </a:rPr>
              <a:t>Verificación del cumplimiento de los requisitos y rendimiento del sistema.</a:t>
            </a:r>
            <a:endParaRPr lang="en-US" sz="1700" dirty="0"/>
          </a:p>
        </p:txBody>
      </p:sp>
      <p:sp>
        <p:nvSpPr>
          <p:cNvPr id="19" name="Text 9"/>
          <p:cNvSpPr/>
          <p:nvPr/>
        </p:nvSpPr>
        <p:spPr>
          <a:xfrm>
            <a:off x="1047750" y="4837867"/>
            <a:ext cx="3646408" cy="345400"/>
          </a:xfrm>
          <a:prstGeom prst="rect">
            <a:avLst/>
          </a:prstGeom>
          <a:noFill/>
          <a:ln/>
        </p:spPr>
        <p:txBody>
          <a:bodyPr wrap="none" lIns="0" tIns="0" rIns="0" bIns="0" rtlCol="0" anchor="t"/>
          <a:lstStyle/>
          <a:p>
            <a:pPr marL="0" indent="0" algn="r">
              <a:lnSpc>
                <a:spcPts val="2700"/>
              </a:lnSpc>
              <a:buNone/>
            </a:pPr>
            <a:r>
              <a:rPr lang="en-US" sz="2150" dirty="0">
                <a:solidFill>
                  <a:srgbClr val="D6E5EF"/>
                </a:solidFill>
                <a:latin typeface="Roboto Slab" pitchFamily="34" charset="0"/>
                <a:ea typeface="Roboto Slab" pitchFamily="34" charset="-122"/>
                <a:cs typeface="Roboto Slab" pitchFamily="34" charset="-120"/>
              </a:rPr>
              <a:t>Operación y Mantenimiento</a:t>
            </a:r>
            <a:endParaRPr lang="en-US" sz="2150" dirty="0"/>
          </a:p>
        </p:txBody>
      </p:sp>
      <p:sp>
        <p:nvSpPr>
          <p:cNvPr id="20" name="Text 10"/>
          <p:cNvSpPr/>
          <p:nvPr/>
        </p:nvSpPr>
        <p:spPr>
          <a:xfrm>
            <a:off x="773787" y="5315903"/>
            <a:ext cx="3920371" cy="707469"/>
          </a:xfrm>
          <a:prstGeom prst="rect">
            <a:avLst/>
          </a:prstGeom>
          <a:noFill/>
          <a:ln/>
        </p:spPr>
        <p:txBody>
          <a:bodyPr wrap="square" lIns="0" tIns="0" rIns="0" bIns="0" rtlCol="0" anchor="t"/>
          <a:lstStyle/>
          <a:p>
            <a:pPr marL="0" indent="0" algn="r">
              <a:lnSpc>
                <a:spcPts val="2750"/>
              </a:lnSpc>
              <a:buNone/>
            </a:pPr>
            <a:r>
              <a:rPr lang="en-US" sz="1700" dirty="0">
                <a:solidFill>
                  <a:srgbClr val="D6E5EF"/>
                </a:solidFill>
                <a:latin typeface="Roboto" pitchFamily="34" charset="0"/>
                <a:ea typeface="Roboto" pitchFamily="34" charset="-122"/>
                <a:cs typeface="Roboto" pitchFamily="34" charset="-120"/>
              </a:rPr>
              <a:t>Uso y soporte continuo del sistema en un entorno real de producción.</a:t>
            </a:r>
            <a:endParaRPr lang="en-US" sz="1700" dirty="0"/>
          </a:p>
        </p:txBody>
      </p:sp>
      <p:sp>
        <p:nvSpPr>
          <p:cNvPr id="23" name="Text 11"/>
          <p:cNvSpPr/>
          <p:nvPr/>
        </p:nvSpPr>
        <p:spPr>
          <a:xfrm>
            <a:off x="773787" y="6741319"/>
            <a:ext cx="13082826" cy="707469"/>
          </a:xfrm>
          <a:prstGeom prst="rect">
            <a:avLst/>
          </a:prstGeom>
          <a:noFill/>
          <a:ln/>
        </p:spPr>
        <p:txBody>
          <a:bodyPr wrap="square" lIns="0" tIns="0" rIns="0" bIns="0" rtlCol="0" anchor="t"/>
          <a:lstStyle/>
          <a:p>
            <a:pPr marL="0" indent="0" algn="l">
              <a:lnSpc>
                <a:spcPts val="2750"/>
              </a:lnSpc>
              <a:buNone/>
            </a:pPr>
            <a:r>
              <a:rPr lang="en-US" sz="1700" dirty="0">
                <a:solidFill>
                  <a:srgbClr val="D6E5EF"/>
                </a:solidFill>
                <a:latin typeface="Roboto" pitchFamily="34" charset="0"/>
                <a:ea typeface="Roboto" pitchFamily="34" charset="-122"/>
                <a:cs typeface="Roboto" pitchFamily="34" charset="-120"/>
              </a:rPr>
              <a:t>Nuestro proyecto sigue un robusto Diagrama en V adaptado. Destacamos las etapas de desarrollo y las validaciones clave. Cada fase se valida rigurosamente. Esto asegura un sistema mecatrónico fiable y eficiente.</a:t>
            </a:r>
            <a:endParaRPr lang="en-US" sz="1700" dirty="0"/>
          </a:p>
        </p:txBody>
      </p:sp>
      <p:pic>
        <p:nvPicPr>
          <p:cNvPr id="25" name="Imagen 24">
            <a:extLst>
              <a:ext uri="{FF2B5EF4-FFF2-40B4-BE49-F238E27FC236}">
                <a16:creationId xmlns:a16="http://schemas.microsoft.com/office/drawing/2014/main" id="{31EC2121-F454-B2CC-096D-699A349A2D5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942654" y="1914525"/>
            <a:ext cx="4855582" cy="4855582"/>
          </a:xfrm>
          <a:prstGeom prst="rect">
            <a:avLst/>
          </a:prstGeom>
          <a:noFill/>
          <a:ln>
            <a:noFill/>
          </a:ln>
        </p:spPr>
      </p:pic>
    </p:spTree>
  </p:cSld>
  <p:clrMapOvr>
    <a:masterClrMapping/>
  </p:clrMapOvr>
  <p:transition spd="slow" advTm="30000">
    <p:wipe/>
  </p:transition>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820579"/>
            <a:ext cx="11613356" cy="708779"/>
          </a:xfrm>
          <a:prstGeom prst="rect">
            <a:avLst/>
          </a:prstGeom>
          <a:noFill/>
          <a:ln/>
        </p:spPr>
        <p:txBody>
          <a:bodyPr wrap="none" lIns="0" tIns="0" rIns="0" bIns="0" rtlCol="0" anchor="t"/>
          <a:lstStyle/>
          <a:p>
            <a:pPr marL="0" indent="0" algn="l">
              <a:lnSpc>
                <a:spcPts val="5550"/>
              </a:lnSpc>
              <a:buNone/>
            </a:pPr>
            <a:r>
              <a:rPr lang="en-US" sz="4450" dirty="0">
                <a:solidFill>
                  <a:srgbClr val="76B9FF"/>
                </a:solidFill>
                <a:latin typeface="Roboto Slab" pitchFamily="34" charset="0"/>
                <a:ea typeface="Roboto Slab" pitchFamily="34" charset="-122"/>
                <a:cs typeface="Roboto Slab" pitchFamily="34" charset="-120"/>
              </a:rPr>
              <a:t>Ingeniería Electrónica: Corazón del Sistema</a:t>
            </a:r>
            <a:endParaRPr lang="en-US" sz="4450" dirty="0"/>
          </a:p>
        </p:txBody>
      </p:sp>
      <p:sp>
        <p:nvSpPr>
          <p:cNvPr id="4" name="Text 1"/>
          <p:cNvSpPr/>
          <p:nvPr/>
        </p:nvSpPr>
        <p:spPr>
          <a:xfrm>
            <a:off x="793790" y="5753338"/>
            <a:ext cx="6244709" cy="1451610"/>
          </a:xfrm>
          <a:prstGeom prst="rect">
            <a:avLst/>
          </a:prstGeom>
          <a:noFill/>
          <a:ln/>
        </p:spPr>
        <p:txBody>
          <a:bodyPr wrap="square" lIns="0" tIns="0" rIns="0" bIns="0" rtlCol="0" anchor="t"/>
          <a:lstStyle/>
          <a:p>
            <a:pPr marL="0" indent="0" algn="l">
              <a:lnSpc>
                <a:spcPts val="2850"/>
              </a:lnSpc>
              <a:buNone/>
            </a:pPr>
            <a:r>
              <a:rPr lang="en-US" sz="1750" dirty="0">
                <a:solidFill>
                  <a:srgbClr val="D6E5EF"/>
                </a:solidFill>
                <a:latin typeface="Roboto" pitchFamily="34" charset="0"/>
                <a:ea typeface="Roboto" pitchFamily="34" charset="-122"/>
                <a:cs typeface="Roboto" pitchFamily="34" charset="-120"/>
              </a:rPr>
              <a:t>El diagrama esquemático muestra la interconexión de todos los componentes. Este es el cerebro de nuestra estación de soldadura. Incluimos sensores, actuadores y microcontroladores. Su diseño es crucial para la precisión.</a:t>
            </a:r>
            <a:endParaRPr lang="en-US" sz="1750" dirty="0"/>
          </a:p>
        </p:txBody>
      </p:sp>
      <p:sp>
        <p:nvSpPr>
          <p:cNvPr id="5" name="Text 2"/>
          <p:cNvSpPr/>
          <p:nvPr/>
        </p:nvSpPr>
        <p:spPr>
          <a:xfrm>
            <a:off x="7599521" y="2096333"/>
            <a:ext cx="3332559" cy="354330"/>
          </a:xfrm>
          <a:prstGeom prst="rect">
            <a:avLst/>
          </a:prstGeom>
          <a:noFill/>
          <a:ln/>
        </p:spPr>
        <p:txBody>
          <a:bodyPr wrap="none" lIns="0" tIns="0" rIns="0" bIns="0" rtlCol="0" anchor="t"/>
          <a:lstStyle/>
          <a:p>
            <a:pPr marL="0" indent="0" algn="l">
              <a:lnSpc>
                <a:spcPts val="2750"/>
              </a:lnSpc>
              <a:buNone/>
            </a:pPr>
            <a:r>
              <a:rPr lang="en-US" sz="2200" dirty="0">
                <a:solidFill>
                  <a:srgbClr val="76B9FF"/>
                </a:solidFill>
                <a:latin typeface="Roboto Slab" pitchFamily="34" charset="0"/>
                <a:ea typeface="Roboto Slab" pitchFamily="34" charset="-122"/>
                <a:cs typeface="Roboto Slab" pitchFamily="34" charset="-120"/>
              </a:rPr>
              <a:t>Lista de Materiales Clave</a:t>
            </a:r>
            <a:endParaRPr lang="en-US" sz="2200" dirty="0"/>
          </a:p>
        </p:txBody>
      </p:sp>
      <p:sp>
        <p:nvSpPr>
          <p:cNvPr id="6" name="Text 3"/>
          <p:cNvSpPr/>
          <p:nvPr/>
        </p:nvSpPr>
        <p:spPr>
          <a:xfrm>
            <a:off x="7599521" y="2677478"/>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D6E5EF"/>
                </a:solidFill>
                <a:latin typeface="Roboto" pitchFamily="34" charset="0"/>
                <a:ea typeface="Roboto" pitchFamily="34" charset="-122"/>
                <a:cs typeface="Roboto" pitchFamily="34" charset="-120"/>
              </a:rPr>
              <a:t>Sensor ultrasónico (HC-SR04)</a:t>
            </a:r>
            <a:endParaRPr lang="en-US" sz="1750" dirty="0"/>
          </a:p>
        </p:txBody>
      </p:sp>
      <p:sp>
        <p:nvSpPr>
          <p:cNvPr id="7" name="Text 4"/>
          <p:cNvSpPr/>
          <p:nvPr/>
        </p:nvSpPr>
        <p:spPr>
          <a:xfrm>
            <a:off x="7599521" y="3119676"/>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D6E5EF"/>
                </a:solidFill>
                <a:latin typeface="Roboto" pitchFamily="34" charset="0"/>
                <a:ea typeface="Roboto" pitchFamily="34" charset="-122"/>
                <a:cs typeface="Roboto" pitchFamily="34" charset="-120"/>
              </a:rPr>
              <a:t>Sensores de temperatura DHT22</a:t>
            </a:r>
            <a:endParaRPr lang="en-US" sz="1750" dirty="0"/>
          </a:p>
        </p:txBody>
      </p:sp>
      <p:sp>
        <p:nvSpPr>
          <p:cNvPr id="8" name="Text 5"/>
          <p:cNvSpPr/>
          <p:nvPr/>
        </p:nvSpPr>
        <p:spPr>
          <a:xfrm>
            <a:off x="7599521" y="3561874"/>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D6E5EF"/>
                </a:solidFill>
                <a:latin typeface="Roboto" pitchFamily="34" charset="0"/>
                <a:ea typeface="Roboto" pitchFamily="34" charset="-122"/>
                <a:cs typeface="Roboto" pitchFamily="34" charset="-120"/>
              </a:rPr>
              <a:t>Drivers de motor paso a paso</a:t>
            </a:r>
            <a:endParaRPr lang="en-US" sz="1750" dirty="0"/>
          </a:p>
        </p:txBody>
      </p:sp>
      <p:sp>
        <p:nvSpPr>
          <p:cNvPr id="9" name="Text 6"/>
          <p:cNvSpPr/>
          <p:nvPr/>
        </p:nvSpPr>
        <p:spPr>
          <a:xfrm>
            <a:off x="7599521" y="4004072"/>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D6E5EF"/>
                </a:solidFill>
                <a:latin typeface="Roboto" pitchFamily="34" charset="0"/>
                <a:ea typeface="Roboto" pitchFamily="34" charset="-122"/>
                <a:cs typeface="Roboto" pitchFamily="34" charset="-120"/>
              </a:rPr>
              <a:t>Módulo de potencia para soldador</a:t>
            </a:r>
            <a:endParaRPr lang="en-US" sz="1750" dirty="0"/>
          </a:p>
        </p:txBody>
      </p:sp>
      <p:sp>
        <p:nvSpPr>
          <p:cNvPr id="10" name="Text 7"/>
          <p:cNvSpPr/>
          <p:nvPr/>
        </p:nvSpPr>
        <p:spPr>
          <a:xfrm>
            <a:off x="7599521" y="4446270"/>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D6E5EF"/>
                </a:solidFill>
                <a:latin typeface="Roboto" pitchFamily="34" charset="0"/>
                <a:ea typeface="Roboto" pitchFamily="34" charset="-122"/>
                <a:cs typeface="Roboto" pitchFamily="34" charset="-120"/>
              </a:rPr>
              <a:t>Fuente de alimentación regulada</a:t>
            </a:r>
            <a:endParaRPr lang="en-US" sz="1750" dirty="0"/>
          </a:p>
        </p:txBody>
      </p:sp>
      <p:sp>
        <p:nvSpPr>
          <p:cNvPr id="11" name="Text 8"/>
          <p:cNvSpPr/>
          <p:nvPr/>
        </p:nvSpPr>
        <p:spPr>
          <a:xfrm>
            <a:off x="7599521" y="4888468"/>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D6E5EF"/>
                </a:solidFill>
                <a:latin typeface="Roboto" pitchFamily="34" charset="0"/>
                <a:ea typeface="Roboto" pitchFamily="34" charset="-122"/>
                <a:cs typeface="Roboto" pitchFamily="34" charset="-120"/>
              </a:rPr>
              <a:t>Placa Arduino</a:t>
            </a:r>
            <a:endParaRPr lang="en-US" sz="1750" dirty="0"/>
          </a:p>
        </p:txBody>
      </p:sp>
      <p:sp>
        <p:nvSpPr>
          <p:cNvPr id="12" name="Text 9"/>
          <p:cNvSpPr/>
          <p:nvPr/>
        </p:nvSpPr>
        <p:spPr>
          <a:xfrm>
            <a:off x="7599521" y="5455444"/>
            <a:ext cx="6244709" cy="1088708"/>
          </a:xfrm>
          <a:prstGeom prst="rect">
            <a:avLst/>
          </a:prstGeom>
          <a:noFill/>
          <a:ln/>
        </p:spPr>
        <p:txBody>
          <a:bodyPr wrap="square" lIns="0" tIns="0" rIns="0" bIns="0" rtlCol="0" anchor="t"/>
          <a:lstStyle/>
          <a:p>
            <a:pPr marL="0" indent="0" algn="l">
              <a:lnSpc>
                <a:spcPts val="2850"/>
              </a:lnSpc>
              <a:buNone/>
            </a:pPr>
            <a:r>
              <a:rPr lang="en-US" sz="1750" dirty="0">
                <a:solidFill>
                  <a:srgbClr val="D6E5EF"/>
                </a:solidFill>
                <a:latin typeface="Roboto" pitchFamily="34" charset="0"/>
                <a:ea typeface="Roboto" pitchFamily="34" charset="-122"/>
                <a:cs typeface="Roboto" pitchFamily="34" charset="-120"/>
              </a:rPr>
              <a:t>El plan de pruebas de hardware verifica cada componente. Hemos validado la lectura precisa de sensores. El control de actuadores también funciona correctamente.</a:t>
            </a:r>
            <a:endParaRPr lang="en-US" sz="1750" dirty="0"/>
          </a:p>
        </p:txBody>
      </p:sp>
      <p:pic>
        <p:nvPicPr>
          <p:cNvPr id="1028" name="Picture 4">
            <a:extLst>
              <a:ext uri="{FF2B5EF4-FFF2-40B4-BE49-F238E27FC236}">
                <a16:creationId xmlns:a16="http://schemas.microsoft.com/office/drawing/2014/main" id="{28CBE926-8207-94A3-2599-E72BC2BD43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3790" y="1906012"/>
            <a:ext cx="6424435" cy="347067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p14:dur="100" advTm="30000">
        <p:cut/>
      </p:transition>
    </mc:Choice>
    <mc:Fallback xmlns="">
      <p:transition advTm="30000">
        <p:cut/>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820579"/>
            <a:ext cx="11359753" cy="708779"/>
          </a:xfrm>
          <a:prstGeom prst="rect">
            <a:avLst/>
          </a:prstGeom>
          <a:noFill/>
          <a:ln/>
        </p:spPr>
        <p:txBody>
          <a:bodyPr wrap="none" lIns="0" tIns="0" rIns="0" bIns="0" rtlCol="0" anchor="t"/>
          <a:lstStyle/>
          <a:p>
            <a:pPr marL="0" indent="0" algn="l">
              <a:lnSpc>
                <a:spcPts val="5550"/>
              </a:lnSpc>
              <a:buNone/>
            </a:pPr>
            <a:r>
              <a:rPr lang="en-US" sz="4450" dirty="0">
                <a:solidFill>
                  <a:srgbClr val="76B9FF"/>
                </a:solidFill>
                <a:latin typeface="Roboto Slab" pitchFamily="34" charset="0"/>
                <a:ea typeface="Roboto Slab" pitchFamily="34" charset="-122"/>
                <a:cs typeface="Roboto Slab" pitchFamily="34" charset="-120"/>
              </a:rPr>
              <a:t>Ingeniería Mecánica: Diseño y Fabricación</a:t>
            </a:r>
            <a:endParaRPr lang="en-US" sz="4450" dirty="0"/>
          </a:p>
        </p:txBody>
      </p:sp>
      <p:sp>
        <p:nvSpPr>
          <p:cNvPr id="4" name="Text 1"/>
          <p:cNvSpPr/>
          <p:nvPr/>
        </p:nvSpPr>
        <p:spPr>
          <a:xfrm>
            <a:off x="7599520" y="6278297"/>
            <a:ext cx="6244709" cy="1451610"/>
          </a:xfrm>
          <a:prstGeom prst="rect">
            <a:avLst/>
          </a:prstGeom>
          <a:noFill/>
          <a:ln/>
        </p:spPr>
        <p:txBody>
          <a:bodyPr wrap="square" lIns="0" tIns="0" rIns="0" bIns="0" rtlCol="0" anchor="t"/>
          <a:lstStyle/>
          <a:p>
            <a:pPr marL="0" indent="0" algn="l">
              <a:lnSpc>
                <a:spcPts val="2850"/>
              </a:lnSpc>
              <a:buNone/>
            </a:pPr>
            <a:r>
              <a:rPr lang="en-US" sz="1750" dirty="0">
                <a:solidFill>
                  <a:srgbClr val="D6E5EF"/>
                </a:solidFill>
                <a:latin typeface="Roboto" pitchFamily="34" charset="0"/>
                <a:ea typeface="Roboto" pitchFamily="34" charset="-122"/>
                <a:cs typeface="Roboto" pitchFamily="34" charset="-120"/>
              </a:rPr>
              <a:t>El modelo CAD final exhibe las piezas clave. Resaltamos la estructura del brazo robótico. También mostramos el sistema de sujeción de PCBs. Los archivos STL/STEP garantizan la reproducibilidad.</a:t>
            </a:r>
            <a:endParaRPr lang="en-US" sz="1750" dirty="0"/>
          </a:p>
        </p:txBody>
      </p:sp>
      <p:sp>
        <p:nvSpPr>
          <p:cNvPr id="5" name="Text 2"/>
          <p:cNvSpPr/>
          <p:nvPr/>
        </p:nvSpPr>
        <p:spPr>
          <a:xfrm>
            <a:off x="7599521" y="2096333"/>
            <a:ext cx="3389114" cy="354330"/>
          </a:xfrm>
          <a:prstGeom prst="rect">
            <a:avLst/>
          </a:prstGeom>
          <a:noFill/>
          <a:ln/>
        </p:spPr>
        <p:txBody>
          <a:bodyPr wrap="none" lIns="0" tIns="0" rIns="0" bIns="0" rtlCol="0" anchor="t"/>
          <a:lstStyle/>
          <a:p>
            <a:pPr marL="0" indent="0" algn="l">
              <a:lnSpc>
                <a:spcPts val="2750"/>
              </a:lnSpc>
              <a:buNone/>
            </a:pPr>
            <a:r>
              <a:rPr lang="en-US" sz="2200" dirty="0">
                <a:solidFill>
                  <a:srgbClr val="76B9FF"/>
                </a:solidFill>
                <a:latin typeface="Roboto Slab" pitchFamily="34" charset="0"/>
                <a:ea typeface="Roboto Slab" pitchFamily="34" charset="-122"/>
                <a:cs typeface="Roboto Slab" pitchFamily="34" charset="-120"/>
              </a:rPr>
              <a:t>Estrategia de Fabricación</a:t>
            </a:r>
            <a:endParaRPr lang="en-US" sz="2200" dirty="0"/>
          </a:p>
        </p:txBody>
      </p:sp>
      <p:sp>
        <p:nvSpPr>
          <p:cNvPr id="6" name="Text 3"/>
          <p:cNvSpPr/>
          <p:nvPr/>
        </p:nvSpPr>
        <p:spPr>
          <a:xfrm>
            <a:off x="7599521" y="2677478"/>
            <a:ext cx="6244709" cy="1451610"/>
          </a:xfrm>
          <a:prstGeom prst="rect">
            <a:avLst/>
          </a:prstGeom>
          <a:noFill/>
          <a:ln/>
        </p:spPr>
        <p:txBody>
          <a:bodyPr wrap="square" lIns="0" tIns="0" rIns="0" bIns="0" rtlCol="0" anchor="t"/>
          <a:lstStyle/>
          <a:p>
            <a:pPr marL="0" indent="0" algn="l">
              <a:lnSpc>
                <a:spcPts val="2850"/>
              </a:lnSpc>
              <a:buNone/>
            </a:pPr>
            <a:r>
              <a:rPr lang="en-US" sz="1750" dirty="0">
                <a:solidFill>
                  <a:srgbClr val="D6E5EF"/>
                </a:solidFill>
                <a:latin typeface="Roboto" pitchFamily="34" charset="0"/>
                <a:ea typeface="Roboto" pitchFamily="34" charset="-122"/>
                <a:cs typeface="Roboto" pitchFamily="34" charset="-120"/>
              </a:rPr>
              <a:t>Utilizamos impresión 3D para prototipos y piezas personalizadas. Materiales como PLA y PETG aseguran ligereza y resistencia. Esto agiliza el desarrollo y reduce costos.</a:t>
            </a:r>
            <a:endParaRPr lang="en-US" sz="1750" dirty="0"/>
          </a:p>
        </p:txBody>
      </p:sp>
      <p:sp>
        <p:nvSpPr>
          <p:cNvPr id="7" name="Text 4"/>
          <p:cNvSpPr/>
          <p:nvPr/>
        </p:nvSpPr>
        <p:spPr>
          <a:xfrm>
            <a:off x="7599521" y="4355902"/>
            <a:ext cx="3258622" cy="354330"/>
          </a:xfrm>
          <a:prstGeom prst="rect">
            <a:avLst/>
          </a:prstGeom>
          <a:noFill/>
          <a:ln/>
        </p:spPr>
        <p:txBody>
          <a:bodyPr wrap="none" lIns="0" tIns="0" rIns="0" bIns="0" rtlCol="0" anchor="t"/>
          <a:lstStyle/>
          <a:p>
            <a:pPr marL="0" indent="0" algn="l">
              <a:lnSpc>
                <a:spcPts val="2750"/>
              </a:lnSpc>
              <a:buNone/>
            </a:pPr>
            <a:r>
              <a:rPr lang="en-US" sz="2200" dirty="0">
                <a:solidFill>
                  <a:srgbClr val="76B9FF"/>
                </a:solidFill>
                <a:latin typeface="Roboto Slab" pitchFamily="34" charset="0"/>
                <a:ea typeface="Roboto Slab" pitchFamily="34" charset="-122"/>
                <a:cs typeface="Roboto Slab" pitchFamily="34" charset="-120"/>
              </a:rPr>
              <a:t>Validaciones Mecánicas</a:t>
            </a:r>
            <a:endParaRPr lang="en-US" sz="2200" dirty="0"/>
          </a:p>
        </p:txBody>
      </p:sp>
      <p:sp>
        <p:nvSpPr>
          <p:cNvPr id="8" name="Text 5"/>
          <p:cNvSpPr/>
          <p:nvPr/>
        </p:nvSpPr>
        <p:spPr>
          <a:xfrm>
            <a:off x="7599521" y="4937046"/>
            <a:ext cx="6244709" cy="1451610"/>
          </a:xfrm>
          <a:prstGeom prst="rect">
            <a:avLst/>
          </a:prstGeom>
          <a:noFill/>
          <a:ln/>
        </p:spPr>
        <p:txBody>
          <a:bodyPr wrap="square" lIns="0" tIns="0" rIns="0" bIns="0" rtlCol="0" anchor="t"/>
          <a:lstStyle/>
          <a:p>
            <a:pPr marL="0" indent="0" algn="l">
              <a:lnSpc>
                <a:spcPts val="2850"/>
              </a:lnSpc>
              <a:buNone/>
            </a:pPr>
            <a:r>
              <a:rPr lang="en-US" sz="1750" dirty="0">
                <a:solidFill>
                  <a:srgbClr val="D6E5EF"/>
                </a:solidFill>
                <a:latin typeface="Roboto" pitchFamily="34" charset="0"/>
                <a:ea typeface="Roboto" pitchFamily="34" charset="-122"/>
                <a:cs typeface="Roboto" pitchFamily="34" charset="-120"/>
              </a:rPr>
              <a:t>Realizamos análisis estructural para garantizar la rigidez. Verificamos la compatibilidad dimensional. Esto asegura un ensamblaje perfecto. El sistema soporta las cargas de trabajo.</a:t>
            </a:r>
            <a:endParaRPr lang="en-US" sz="1750" dirty="0"/>
          </a:p>
        </p:txBody>
      </p:sp>
      <p:pic>
        <p:nvPicPr>
          <p:cNvPr id="12" name="Imagen 11">
            <a:extLst>
              <a:ext uri="{FF2B5EF4-FFF2-40B4-BE49-F238E27FC236}">
                <a16:creationId xmlns:a16="http://schemas.microsoft.com/office/drawing/2014/main" id="{E55DAACA-A913-95C0-C4AE-4720D24AE4B2}"/>
              </a:ext>
            </a:extLst>
          </p:cNvPr>
          <p:cNvPicPr>
            <a:picLocks noChangeAspect="1"/>
          </p:cNvPicPr>
          <p:nvPr/>
        </p:nvPicPr>
        <p:blipFill rotWithShape="1">
          <a:blip r:embed="rId3">
            <a:extLst>
              <a:ext uri="{28A0092B-C50C-407E-A947-70E740481C1C}">
                <a14:useLocalDpi xmlns:a14="http://schemas.microsoft.com/office/drawing/2010/main" val="0"/>
              </a:ext>
            </a:extLst>
          </a:blip>
          <a:srcRect t="20876" b="31644"/>
          <a:stretch/>
        </p:blipFill>
        <p:spPr bwMode="auto">
          <a:xfrm>
            <a:off x="786170" y="1666875"/>
            <a:ext cx="5486400" cy="3472815"/>
          </a:xfrm>
          <a:prstGeom prst="rect">
            <a:avLst/>
          </a:prstGeom>
          <a:noFill/>
          <a:ln>
            <a:noFill/>
          </a:ln>
          <a:extLst>
            <a:ext uri="{53640926-AAD7-44D8-BBD7-CCE9431645EC}">
              <a14:shadowObscured xmlns:a14="http://schemas.microsoft.com/office/drawing/2010/main"/>
            </a:ext>
          </a:extLst>
        </p:spPr>
      </p:pic>
      <p:pic>
        <p:nvPicPr>
          <p:cNvPr id="13" name="Imagen 12">
            <a:extLst>
              <a:ext uri="{FF2B5EF4-FFF2-40B4-BE49-F238E27FC236}">
                <a16:creationId xmlns:a16="http://schemas.microsoft.com/office/drawing/2014/main" id="{C6217843-B866-2319-ACC5-44A74B069DA7}"/>
              </a:ext>
            </a:extLst>
          </p:cNvPr>
          <p:cNvPicPr>
            <a:picLocks noChangeAspect="1"/>
          </p:cNvPicPr>
          <p:nvPr/>
        </p:nvPicPr>
        <p:blipFill rotWithShape="1">
          <a:blip r:embed="rId4">
            <a:extLst>
              <a:ext uri="{28A0092B-C50C-407E-A947-70E740481C1C}">
                <a14:useLocalDpi xmlns:a14="http://schemas.microsoft.com/office/drawing/2010/main" val="0"/>
              </a:ext>
            </a:extLst>
          </a:blip>
          <a:srcRect t="41370" b="25407"/>
          <a:stretch/>
        </p:blipFill>
        <p:spPr bwMode="auto">
          <a:xfrm>
            <a:off x="793790" y="5516803"/>
            <a:ext cx="5486400" cy="2430145"/>
          </a:xfrm>
          <a:prstGeom prst="rect">
            <a:avLst/>
          </a:prstGeom>
          <a:noFill/>
          <a:ln>
            <a:noFill/>
          </a:ln>
          <a:extLst>
            <a:ext uri="{53640926-AAD7-44D8-BBD7-CCE9431645EC}">
              <a14:shadowObscured xmlns:a14="http://schemas.microsoft.com/office/drawing/2010/main"/>
            </a:ext>
          </a:extLst>
        </p:spPr>
      </p:pic>
    </p:spTree>
  </p:cSld>
  <p:clrMapOvr>
    <a:masterClrMapping/>
  </p:clrMapOvr>
  <p:transition spd="slow" advTm="30000">
    <p:randomBar dir="vert"/>
  </p:transition>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527566" y="414457"/>
            <a:ext cx="6986707" cy="471011"/>
          </a:xfrm>
          <a:prstGeom prst="rect">
            <a:avLst/>
          </a:prstGeom>
          <a:noFill/>
          <a:ln/>
        </p:spPr>
        <p:txBody>
          <a:bodyPr wrap="none" lIns="0" tIns="0" rIns="0" bIns="0" rtlCol="0" anchor="t"/>
          <a:lstStyle/>
          <a:p>
            <a:pPr marL="0" indent="0" algn="l">
              <a:lnSpc>
                <a:spcPts val="3700"/>
              </a:lnSpc>
              <a:buNone/>
            </a:pPr>
            <a:r>
              <a:rPr lang="en-US" sz="2950" dirty="0">
                <a:solidFill>
                  <a:srgbClr val="76B9FF"/>
                </a:solidFill>
                <a:latin typeface="Roboto Slab" pitchFamily="34" charset="0"/>
                <a:ea typeface="Roboto Slab" pitchFamily="34" charset="-122"/>
                <a:cs typeface="Roboto Slab" pitchFamily="34" charset="-120"/>
              </a:rPr>
              <a:t>Ingeniería en Control y Automatización</a:t>
            </a:r>
            <a:endParaRPr lang="en-US" sz="2950" dirty="0"/>
          </a:p>
        </p:txBody>
      </p:sp>
      <p:sp>
        <p:nvSpPr>
          <p:cNvPr id="4" name="Shape 1"/>
          <p:cNvSpPr/>
          <p:nvPr/>
        </p:nvSpPr>
        <p:spPr>
          <a:xfrm>
            <a:off x="6299240" y="8336756"/>
            <a:ext cx="150733" cy="150733"/>
          </a:xfrm>
          <a:prstGeom prst="roundRect">
            <a:avLst>
              <a:gd name="adj" fmla="val 12133"/>
            </a:avLst>
          </a:prstGeom>
          <a:solidFill>
            <a:srgbClr val="1770CF"/>
          </a:solidFill>
          <a:ln/>
        </p:spPr>
        <p:txBody>
          <a:bodyPr/>
          <a:lstStyle/>
          <a:p>
            <a:endParaRPr lang="es-HN"/>
          </a:p>
        </p:txBody>
      </p:sp>
      <p:sp>
        <p:nvSpPr>
          <p:cNvPr id="5" name="Text 2"/>
          <p:cNvSpPr/>
          <p:nvPr/>
        </p:nvSpPr>
        <p:spPr>
          <a:xfrm>
            <a:off x="6510933" y="8336756"/>
            <a:ext cx="728067" cy="150733"/>
          </a:xfrm>
          <a:prstGeom prst="rect">
            <a:avLst/>
          </a:prstGeom>
          <a:noFill/>
          <a:ln/>
        </p:spPr>
        <p:txBody>
          <a:bodyPr wrap="none" lIns="0" tIns="0" rIns="0" bIns="0" rtlCol="0" anchor="t"/>
          <a:lstStyle/>
          <a:p>
            <a:pPr marL="0" indent="0" algn="l">
              <a:lnSpc>
                <a:spcPts val="1150"/>
              </a:lnSpc>
              <a:buNone/>
            </a:pPr>
            <a:r>
              <a:rPr lang="en-US" sz="1150" dirty="0">
                <a:solidFill>
                  <a:srgbClr val="D6E5EF"/>
                </a:solidFill>
                <a:latin typeface="Roboto" pitchFamily="34" charset="0"/>
                <a:ea typeface="Roboto" pitchFamily="34" charset="-122"/>
                <a:cs typeface="Roboto" pitchFamily="34" charset="-120"/>
              </a:rPr>
              <a:t>Tiempo (s)</a:t>
            </a:r>
            <a:endParaRPr lang="en-US" sz="1150" dirty="0"/>
          </a:p>
        </p:txBody>
      </p:sp>
      <p:sp>
        <p:nvSpPr>
          <p:cNvPr id="6" name="Shape 3"/>
          <p:cNvSpPr/>
          <p:nvPr/>
        </p:nvSpPr>
        <p:spPr>
          <a:xfrm>
            <a:off x="7391400" y="8336756"/>
            <a:ext cx="150733" cy="150733"/>
          </a:xfrm>
          <a:prstGeom prst="roundRect">
            <a:avLst>
              <a:gd name="adj" fmla="val 12133"/>
            </a:avLst>
          </a:prstGeom>
          <a:solidFill>
            <a:srgbClr val="75B1F0"/>
          </a:solidFill>
          <a:ln/>
        </p:spPr>
        <p:txBody>
          <a:bodyPr/>
          <a:lstStyle/>
          <a:p>
            <a:endParaRPr lang="es-HN"/>
          </a:p>
        </p:txBody>
      </p:sp>
      <p:sp>
        <p:nvSpPr>
          <p:cNvPr id="7" name="Text 4"/>
          <p:cNvSpPr/>
          <p:nvPr/>
        </p:nvSpPr>
        <p:spPr>
          <a:xfrm>
            <a:off x="7603093" y="8336756"/>
            <a:ext cx="1145143" cy="150733"/>
          </a:xfrm>
          <a:prstGeom prst="rect">
            <a:avLst/>
          </a:prstGeom>
          <a:noFill/>
          <a:ln/>
        </p:spPr>
        <p:txBody>
          <a:bodyPr wrap="none" lIns="0" tIns="0" rIns="0" bIns="0" rtlCol="0" anchor="t"/>
          <a:lstStyle/>
          <a:p>
            <a:pPr marL="0" indent="0" algn="l">
              <a:lnSpc>
                <a:spcPts val="1150"/>
              </a:lnSpc>
              <a:buNone/>
            </a:pPr>
            <a:r>
              <a:rPr lang="en-US" sz="1150" dirty="0">
                <a:solidFill>
                  <a:srgbClr val="D6E5EF"/>
                </a:solidFill>
                <a:latin typeface="Roboto" pitchFamily="34" charset="0"/>
                <a:ea typeface="Roboto" pitchFamily="34" charset="-122"/>
                <a:cs typeface="Roboto" pitchFamily="34" charset="-120"/>
              </a:rPr>
              <a:t>Temperatura (°C)</a:t>
            </a:r>
            <a:endParaRPr lang="en-US" sz="1150" dirty="0"/>
          </a:p>
        </p:txBody>
      </p:sp>
      <p:sp>
        <p:nvSpPr>
          <p:cNvPr id="8" name="Text 5"/>
          <p:cNvSpPr/>
          <p:nvPr/>
        </p:nvSpPr>
        <p:spPr>
          <a:xfrm>
            <a:off x="527566" y="8958620"/>
            <a:ext cx="13575268" cy="482203"/>
          </a:xfrm>
          <a:prstGeom prst="rect">
            <a:avLst/>
          </a:prstGeom>
          <a:noFill/>
          <a:ln/>
        </p:spPr>
        <p:txBody>
          <a:bodyPr wrap="square" lIns="0" tIns="0" rIns="0" bIns="0" rtlCol="0" anchor="t"/>
          <a:lstStyle/>
          <a:p>
            <a:pPr marL="0" indent="0" algn="l">
              <a:lnSpc>
                <a:spcPts val="1850"/>
              </a:lnSpc>
              <a:buNone/>
            </a:pPr>
            <a:r>
              <a:rPr lang="en-US" sz="1150" dirty="0">
                <a:solidFill>
                  <a:srgbClr val="D6E5EF"/>
                </a:solidFill>
                <a:latin typeface="Roboto" pitchFamily="34" charset="0"/>
                <a:ea typeface="Roboto" pitchFamily="34" charset="-122"/>
                <a:cs typeface="Roboto" pitchFamily="34" charset="-120"/>
              </a:rPr>
              <a:t>Implementamos un algoritmo de control PID. Esto garantiza una temperatura de soldadura estable. Las simulaciones confirman la eficiencia del control. Las pruebas funcionales validan su respuesta dinámica. El sistema alcanza el setpoint rápidamente. Además, mantiene una estabilidad excepcional.</a:t>
            </a:r>
            <a:endParaRPr lang="en-US" sz="1150" dirty="0"/>
          </a:p>
        </p:txBody>
      </p:sp>
      <p:pic>
        <p:nvPicPr>
          <p:cNvPr id="11" name="Imagen 10">
            <a:extLst>
              <a:ext uri="{FF2B5EF4-FFF2-40B4-BE49-F238E27FC236}">
                <a16:creationId xmlns:a16="http://schemas.microsoft.com/office/drawing/2014/main" id="{FF9AAA9C-0A1B-99B2-F1BA-2B3F771459C8}"/>
              </a:ext>
            </a:extLst>
          </p:cNvPr>
          <p:cNvPicPr>
            <a:picLocks noChangeAspect="1"/>
          </p:cNvPicPr>
          <p:nvPr/>
        </p:nvPicPr>
        <p:blipFill>
          <a:blip r:embed="rId3"/>
          <a:stretch>
            <a:fillRect/>
          </a:stretch>
        </p:blipFill>
        <p:spPr>
          <a:xfrm>
            <a:off x="267985" y="1198001"/>
            <a:ext cx="6971015" cy="3546476"/>
          </a:xfrm>
          <a:prstGeom prst="rect">
            <a:avLst/>
          </a:prstGeom>
        </p:spPr>
      </p:pic>
      <p:sp>
        <p:nvSpPr>
          <p:cNvPr id="13" name="CuadroTexto 12">
            <a:extLst>
              <a:ext uri="{FF2B5EF4-FFF2-40B4-BE49-F238E27FC236}">
                <a16:creationId xmlns:a16="http://schemas.microsoft.com/office/drawing/2014/main" id="{7F00498D-C863-BEA9-AF02-99059106F9E2}"/>
              </a:ext>
            </a:extLst>
          </p:cNvPr>
          <p:cNvSpPr txBox="1"/>
          <p:nvPr/>
        </p:nvSpPr>
        <p:spPr>
          <a:xfrm>
            <a:off x="7239000" y="1836683"/>
            <a:ext cx="7315200" cy="3479158"/>
          </a:xfrm>
          <a:prstGeom prst="rect">
            <a:avLst/>
          </a:prstGeom>
          <a:noFill/>
        </p:spPr>
        <p:txBody>
          <a:bodyPr wrap="square">
            <a:spAutoFit/>
          </a:bodyPr>
          <a:lstStyle/>
          <a:p>
            <a:pPr>
              <a:lnSpc>
                <a:spcPct val="107000"/>
              </a:lnSpc>
              <a:spcAft>
                <a:spcPts val="800"/>
              </a:spcAft>
            </a:pPr>
            <a:r>
              <a:rPr lang="en-US" dirty="0" err="1">
                <a:solidFill>
                  <a:srgbClr val="76B9FF"/>
                </a:solidFill>
                <a:latin typeface="Roboto Slab" pitchFamily="34" charset="0"/>
                <a:ea typeface="Roboto Slab" pitchFamily="34" charset="-122"/>
                <a:cs typeface="Roboto Slab" pitchFamily="34" charset="-120"/>
              </a:rPr>
              <a:t>Resultados</a:t>
            </a:r>
            <a:r>
              <a:rPr lang="en-US" dirty="0">
                <a:solidFill>
                  <a:srgbClr val="76B9FF"/>
                </a:solidFill>
                <a:latin typeface="Roboto Slab" pitchFamily="34" charset="0"/>
                <a:ea typeface="Roboto Slab" pitchFamily="34" charset="-122"/>
                <a:cs typeface="Roboto Slab" pitchFamily="34" charset="-120"/>
              </a:rPr>
              <a:t> de </a:t>
            </a:r>
            <a:r>
              <a:rPr lang="en-US" dirty="0" err="1">
                <a:solidFill>
                  <a:srgbClr val="76B9FF"/>
                </a:solidFill>
                <a:latin typeface="Roboto Slab" pitchFamily="34" charset="0"/>
                <a:ea typeface="Roboto Slab" pitchFamily="34" charset="-122"/>
                <a:cs typeface="Roboto Slab" pitchFamily="34" charset="-120"/>
              </a:rPr>
              <a:t>Simluaciones</a:t>
            </a:r>
            <a:endParaRPr lang="en-US" dirty="0"/>
          </a:p>
          <a:p>
            <a:pPr>
              <a:lnSpc>
                <a:spcPct val="107000"/>
              </a:lnSpc>
              <a:spcAft>
                <a:spcPts val="800"/>
              </a:spcAft>
              <a:buNone/>
            </a:pPr>
            <a:r>
              <a:rPr lang="es-HN" sz="1750" dirty="0">
                <a:solidFill>
                  <a:schemeClr val="bg1"/>
                </a:solidFill>
                <a:effectLst/>
                <a:latin typeface="Roboto" panose="02000000000000000000" pitchFamily="2" charset="0"/>
                <a:ea typeface="Roboto" panose="02000000000000000000" pitchFamily="2" charset="0"/>
                <a:cs typeface="Roboto" panose="02000000000000000000" pitchFamily="2" charset="0"/>
              </a:rPr>
              <a:t>La simulación térmica y estructural en WOKWI &amp; ANSYS permitió validar la integridad del sistema bajo uso normal.</a:t>
            </a:r>
            <a:endParaRPr lang="en-US" sz="1750" dirty="0">
              <a:solidFill>
                <a:schemeClr val="bg1"/>
              </a:solidFill>
              <a:effectLst/>
              <a:latin typeface="Roboto" panose="02000000000000000000" pitchFamily="2" charset="0"/>
              <a:ea typeface="Roboto" panose="02000000000000000000" pitchFamily="2" charset="0"/>
              <a:cs typeface="Roboto" panose="02000000000000000000" pitchFamily="2"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s-HN" sz="1750" dirty="0">
                <a:solidFill>
                  <a:schemeClr val="bg1"/>
                </a:solidFill>
                <a:effectLst/>
                <a:latin typeface="Roboto" panose="02000000000000000000" pitchFamily="2" charset="0"/>
                <a:ea typeface="Roboto" panose="02000000000000000000" pitchFamily="2" charset="0"/>
                <a:cs typeface="Roboto" panose="02000000000000000000" pitchFamily="2" charset="0"/>
              </a:rPr>
              <a:t>El sensor ultrasónico mostró alta precisión en la medición de altura.</a:t>
            </a:r>
            <a:endParaRPr lang="en-US" sz="1750" dirty="0">
              <a:solidFill>
                <a:schemeClr val="bg1"/>
              </a:solidFill>
              <a:effectLst/>
              <a:latin typeface="Roboto" panose="02000000000000000000" pitchFamily="2" charset="0"/>
              <a:ea typeface="Roboto" panose="02000000000000000000" pitchFamily="2" charset="0"/>
              <a:cs typeface="Roboto" panose="02000000000000000000" pitchFamily="2"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s-HN" sz="1750" dirty="0">
                <a:solidFill>
                  <a:schemeClr val="bg1"/>
                </a:solidFill>
                <a:effectLst/>
                <a:latin typeface="Roboto" panose="02000000000000000000" pitchFamily="2" charset="0"/>
                <a:ea typeface="Roboto" panose="02000000000000000000" pitchFamily="2" charset="0"/>
                <a:cs typeface="Roboto" panose="02000000000000000000" pitchFamily="2" charset="0"/>
              </a:rPr>
              <a:t>El control PID demostró estabilidad y bajo error en las pruebas de posicionamiento.</a:t>
            </a:r>
            <a:endParaRPr lang="en-US" sz="1750" dirty="0">
              <a:solidFill>
                <a:schemeClr val="bg1"/>
              </a:solidFill>
              <a:effectLst/>
              <a:latin typeface="Roboto" panose="02000000000000000000" pitchFamily="2" charset="0"/>
              <a:ea typeface="Roboto" panose="02000000000000000000" pitchFamily="2" charset="0"/>
              <a:cs typeface="Roboto" panose="02000000000000000000" pitchFamily="2"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s-HN" sz="1750" dirty="0">
                <a:solidFill>
                  <a:schemeClr val="bg1"/>
                </a:solidFill>
                <a:effectLst/>
                <a:latin typeface="Roboto" panose="02000000000000000000" pitchFamily="2" charset="0"/>
                <a:ea typeface="Roboto" panose="02000000000000000000" pitchFamily="2" charset="0"/>
                <a:cs typeface="Roboto" panose="02000000000000000000" pitchFamily="2" charset="0"/>
              </a:rPr>
              <a:t>La integración del sensor DHT22 añadió monitoreo ambiental preventivo.</a:t>
            </a:r>
            <a:endParaRPr lang="en-US" sz="1750" dirty="0">
              <a:solidFill>
                <a:schemeClr val="bg1"/>
              </a:solidFill>
              <a:effectLst/>
              <a:latin typeface="Roboto" panose="02000000000000000000" pitchFamily="2" charset="0"/>
              <a:ea typeface="Roboto" panose="02000000000000000000" pitchFamily="2" charset="0"/>
              <a:cs typeface="Roboto" panose="02000000000000000000" pitchFamily="2"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s-HN" sz="1750" dirty="0">
                <a:solidFill>
                  <a:schemeClr val="bg1"/>
                </a:solidFill>
                <a:effectLst/>
                <a:latin typeface="Roboto" panose="02000000000000000000" pitchFamily="2" charset="0"/>
                <a:ea typeface="Roboto" panose="02000000000000000000" pitchFamily="2" charset="0"/>
                <a:cs typeface="Roboto" panose="02000000000000000000" pitchFamily="2" charset="0"/>
              </a:rPr>
              <a:t>Capturas de pruebas funcionales pueden incluirse desde </a:t>
            </a:r>
            <a:r>
              <a:rPr lang="es-HN" sz="1750" dirty="0" err="1">
                <a:solidFill>
                  <a:schemeClr val="bg1"/>
                </a:solidFill>
                <a:effectLst/>
                <a:latin typeface="Roboto" panose="02000000000000000000" pitchFamily="2" charset="0"/>
                <a:ea typeface="Roboto" panose="02000000000000000000" pitchFamily="2" charset="0"/>
                <a:cs typeface="Roboto" panose="02000000000000000000" pitchFamily="2" charset="0"/>
              </a:rPr>
              <a:t>LabsLand</a:t>
            </a:r>
            <a:r>
              <a:rPr lang="es-HN" sz="1750" dirty="0">
                <a:solidFill>
                  <a:schemeClr val="bg1"/>
                </a:solidFill>
                <a:effectLst/>
                <a:latin typeface="Roboto" panose="02000000000000000000" pitchFamily="2" charset="0"/>
                <a:ea typeface="Roboto" panose="02000000000000000000" pitchFamily="2" charset="0"/>
                <a:cs typeface="Roboto" panose="02000000000000000000" pitchFamily="2" charset="0"/>
              </a:rPr>
              <a:t> y pantallas LCD durante operación.</a:t>
            </a:r>
            <a:endParaRPr lang="en-US" sz="1750" dirty="0">
              <a:solidFill>
                <a:schemeClr val="bg1"/>
              </a:solidFill>
              <a:effectLst/>
              <a:latin typeface="Roboto" panose="02000000000000000000" pitchFamily="2" charset="0"/>
              <a:ea typeface="Roboto" panose="02000000000000000000" pitchFamily="2" charset="0"/>
              <a:cs typeface="Roboto" panose="02000000000000000000" pitchFamily="2" charset="0"/>
            </a:endParaRPr>
          </a:p>
        </p:txBody>
      </p:sp>
      <p:pic>
        <p:nvPicPr>
          <p:cNvPr id="14" name="Imagen 13">
            <a:extLst>
              <a:ext uri="{FF2B5EF4-FFF2-40B4-BE49-F238E27FC236}">
                <a16:creationId xmlns:a16="http://schemas.microsoft.com/office/drawing/2014/main" id="{CD18FE91-B630-1291-4763-833C692C51B8}"/>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56522" y="4903077"/>
            <a:ext cx="6982477" cy="3097238"/>
          </a:xfrm>
          <a:prstGeom prst="rect">
            <a:avLst/>
          </a:prstGeom>
          <a:noFill/>
          <a:ln>
            <a:noFill/>
          </a:ln>
        </p:spPr>
      </p:pic>
    </p:spTree>
  </p:cSld>
  <p:clrMapOvr>
    <a:masterClrMapping/>
  </p:clrMapOvr>
  <p:transition spd="slow" advTm="30000">
    <p:push dir="u"/>
  </p:transition>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1223963"/>
            <a:ext cx="10486073" cy="708779"/>
          </a:xfrm>
          <a:prstGeom prst="rect">
            <a:avLst/>
          </a:prstGeom>
          <a:noFill/>
          <a:ln/>
        </p:spPr>
        <p:txBody>
          <a:bodyPr wrap="none" lIns="0" tIns="0" rIns="0" bIns="0" rtlCol="0" anchor="t"/>
          <a:lstStyle/>
          <a:p>
            <a:pPr marL="0" indent="0" algn="l">
              <a:lnSpc>
                <a:spcPts val="5550"/>
              </a:lnSpc>
              <a:buNone/>
            </a:pPr>
            <a:r>
              <a:rPr lang="en-US" sz="4450" dirty="0">
                <a:solidFill>
                  <a:srgbClr val="76B9FF"/>
                </a:solidFill>
                <a:latin typeface="Roboto Slab" pitchFamily="34" charset="0"/>
                <a:ea typeface="Roboto Slab" pitchFamily="34" charset="-122"/>
                <a:cs typeface="Roboto Slab" pitchFamily="34" charset="-120"/>
              </a:rPr>
              <a:t>Ingeniería Informática: Software y HMI</a:t>
            </a:r>
            <a:endParaRPr lang="en-US" sz="4450" dirty="0"/>
          </a:p>
        </p:txBody>
      </p:sp>
      <p:pic>
        <p:nvPicPr>
          <p:cNvPr id="3" name="Image 0" descr="preencoded.png"/>
          <p:cNvPicPr>
            <a:picLocks noChangeAspect="1"/>
          </p:cNvPicPr>
          <p:nvPr/>
        </p:nvPicPr>
        <p:blipFill>
          <a:blip r:embed="rId3"/>
          <a:stretch>
            <a:fillRect/>
          </a:stretch>
        </p:blipFill>
        <p:spPr>
          <a:xfrm>
            <a:off x="793789" y="2528054"/>
            <a:ext cx="7262055" cy="2847500"/>
          </a:xfrm>
          <a:prstGeom prst="rect">
            <a:avLst/>
          </a:prstGeom>
        </p:spPr>
      </p:pic>
      <p:sp>
        <p:nvSpPr>
          <p:cNvPr id="4" name="Text 1"/>
          <p:cNvSpPr/>
          <p:nvPr/>
        </p:nvSpPr>
        <p:spPr>
          <a:xfrm>
            <a:off x="786170" y="5993835"/>
            <a:ext cx="6244709" cy="1814513"/>
          </a:xfrm>
          <a:prstGeom prst="rect">
            <a:avLst/>
          </a:prstGeom>
          <a:noFill/>
          <a:ln/>
        </p:spPr>
        <p:txBody>
          <a:bodyPr wrap="square" lIns="0" tIns="0" rIns="0" bIns="0" rtlCol="0" anchor="t"/>
          <a:lstStyle/>
          <a:p>
            <a:pPr marL="0" indent="0" algn="l">
              <a:lnSpc>
                <a:spcPts val="2850"/>
              </a:lnSpc>
              <a:buNone/>
            </a:pPr>
            <a:r>
              <a:rPr lang="en-US" sz="1750" dirty="0">
                <a:solidFill>
                  <a:srgbClr val="D6E5EF"/>
                </a:solidFill>
                <a:latin typeface="Roboto" pitchFamily="34" charset="0"/>
                <a:ea typeface="Roboto" pitchFamily="34" charset="-122"/>
                <a:cs typeface="Roboto" pitchFamily="34" charset="-120"/>
              </a:rPr>
              <a:t>El código embebido controla cada movimiento. La interfaz HMI facilita la interacción del usuario. Permite ajustar parámetros y monitorear el proceso. Microsoft Copilot fue fundamental en la depuración del código. También en la generación de documentación. Su ayuda aceleró el desarrollo.</a:t>
            </a:r>
            <a:endParaRPr lang="en-US" sz="1750" dirty="0"/>
          </a:p>
        </p:txBody>
      </p:sp>
      <p:sp>
        <p:nvSpPr>
          <p:cNvPr id="5" name="Text 2"/>
          <p:cNvSpPr/>
          <p:nvPr/>
        </p:nvSpPr>
        <p:spPr>
          <a:xfrm>
            <a:off x="8151331" y="2499717"/>
            <a:ext cx="3380184" cy="354330"/>
          </a:xfrm>
          <a:prstGeom prst="rect">
            <a:avLst/>
          </a:prstGeom>
          <a:noFill/>
          <a:ln/>
        </p:spPr>
        <p:txBody>
          <a:bodyPr wrap="none" lIns="0" tIns="0" rIns="0" bIns="0" rtlCol="0" anchor="t"/>
          <a:lstStyle/>
          <a:p>
            <a:pPr marL="0" indent="0" algn="l">
              <a:lnSpc>
                <a:spcPts val="2750"/>
              </a:lnSpc>
              <a:buNone/>
            </a:pPr>
            <a:r>
              <a:rPr lang="en-US" sz="2200" dirty="0">
                <a:solidFill>
                  <a:srgbClr val="76B9FF"/>
                </a:solidFill>
                <a:latin typeface="Roboto Slab" pitchFamily="34" charset="0"/>
                <a:ea typeface="Roboto Slab" pitchFamily="34" charset="-122"/>
                <a:cs typeface="Roboto Slab" pitchFamily="34" charset="-120"/>
              </a:rPr>
              <a:t>Validaciones de Software</a:t>
            </a:r>
            <a:endParaRPr lang="en-US" sz="2200" dirty="0"/>
          </a:p>
        </p:txBody>
      </p:sp>
      <p:sp>
        <p:nvSpPr>
          <p:cNvPr id="6" name="Text 3"/>
          <p:cNvSpPr/>
          <p:nvPr/>
        </p:nvSpPr>
        <p:spPr>
          <a:xfrm>
            <a:off x="8151331" y="3080861"/>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D6E5EF"/>
                </a:solidFill>
                <a:latin typeface="Roboto" pitchFamily="34" charset="0"/>
                <a:ea typeface="Roboto" pitchFamily="34" charset="-122"/>
                <a:cs typeface="Roboto" pitchFamily="34" charset="-120"/>
              </a:rPr>
              <a:t>Visualización de datos en tiempo real.</a:t>
            </a:r>
            <a:endParaRPr lang="en-US" sz="1750" dirty="0"/>
          </a:p>
        </p:txBody>
      </p:sp>
      <p:sp>
        <p:nvSpPr>
          <p:cNvPr id="7" name="Text 4"/>
          <p:cNvSpPr/>
          <p:nvPr/>
        </p:nvSpPr>
        <p:spPr>
          <a:xfrm>
            <a:off x="8151331" y="3523059"/>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D6E5EF"/>
                </a:solidFill>
                <a:latin typeface="Roboto" pitchFamily="34" charset="0"/>
                <a:ea typeface="Roboto" pitchFamily="34" charset="-122"/>
                <a:cs typeface="Roboto" pitchFamily="34" charset="-120"/>
              </a:rPr>
              <a:t>Respuesta rápida a comandos del operador.</a:t>
            </a:r>
            <a:endParaRPr lang="en-US" sz="1750" dirty="0"/>
          </a:p>
        </p:txBody>
      </p:sp>
      <p:sp>
        <p:nvSpPr>
          <p:cNvPr id="8" name="Text 5"/>
          <p:cNvSpPr/>
          <p:nvPr/>
        </p:nvSpPr>
        <p:spPr>
          <a:xfrm>
            <a:off x="8151331" y="3965258"/>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D6E5EF"/>
                </a:solidFill>
                <a:latin typeface="Roboto" pitchFamily="34" charset="0"/>
                <a:ea typeface="Roboto" pitchFamily="34" charset="-122"/>
                <a:cs typeface="Roboto" pitchFamily="34" charset="-120"/>
              </a:rPr>
              <a:t>Comunicación estable entre módulos.</a:t>
            </a:r>
            <a:endParaRPr lang="en-US" sz="1750" dirty="0"/>
          </a:p>
        </p:txBody>
      </p:sp>
      <p:sp>
        <p:nvSpPr>
          <p:cNvPr id="9" name="Text 6"/>
          <p:cNvSpPr/>
          <p:nvPr/>
        </p:nvSpPr>
        <p:spPr>
          <a:xfrm>
            <a:off x="8151331" y="4407456"/>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D6E5EF"/>
                </a:solidFill>
                <a:latin typeface="Roboto" pitchFamily="34" charset="0"/>
                <a:ea typeface="Roboto" pitchFamily="34" charset="-122"/>
                <a:cs typeface="Roboto" pitchFamily="34" charset="-120"/>
              </a:rPr>
              <a:t>Integración fluida con el hardware.</a:t>
            </a:r>
            <a:endParaRPr lang="en-US" sz="1750" dirty="0"/>
          </a:p>
        </p:txBody>
      </p:sp>
      <p:sp>
        <p:nvSpPr>
          <p:cNvPr id="10" name="Text 7"/>
          <p:cNvSpPr/>
          <p:nvPr/>
        </p:nvSpPr>
        <p:spPr>
          <a:xfrm>
            <a:off x="8151331" y="4849654"/>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D6E5EF"/>
                </a:solidFill>
                <a:latin typeface="Roboto" pitchFamily="34" charset="0"/>
                <a:ea typeface="Roboto" pitchFamily="34" charset="-122"/>
                <a:cs typeface="Roboto" pitchFamily="34" charset="-120"/>
              </a:rPr>
              <a:t>Manejo de errores y excepciones.</a:t>
            </a:r>
            <a:endParaRPr lang="en-US" sz="1750" dirty="0"/>
          </a:p>
        </p:txBody>
      </p:sp>
      <p:sp>
        <p:nvSpPr>
          <p:cNvPr id="11" name="Text 8"/>
          <p:cNvSpPr/>
          <p:nvPr/>
        </p:nvSpPr>
        <p:spPr>
          <a:xfrm>
            <a:off x="8151331" y="5416629"/>
            <a:ext cx="6244709" cy="1088708"/>
          </a:xfrm>
          <a:prstGeom prst="rect">
            <a:avLst/>
          </a:prstGeom>
          <a:noFill/>
          <a:ln/>
        </p:spPr>
        <p:txBody>
          <a:bodyPr wrap="square" lIns="0" tIns="0" rIns="0" bIns="0" rtlCol="0" anchor="t"/>
          <a:lstStyle/>
          <a:p>
            <a:pPr marL="0" indent="0" algn="l">
              <a:lnSpc>
                <a:spcPts val="2850"/>
              </a:lnSpc>
              <a:buNone/>
            </a:pPr>
            <a:r>
              <a:rPr lang="en-US" sz="1750" dirty="0">
                <a:solidFill>
                  <a:srgbClr val="D6E5EF"/>
                </a:solidFill>
                <a:latin typeface="Roboto" pitchFamily="34" charset="0"/>
                <a:ea typeface="Roboto" pitchFamily="34" charset="-122"/>
                <a:cs typeface="Roboto" pitchFamily="34" charset="-120"/>
              </a:rPr>
              <a:t>La visualización de datos es clara y precisa. El sistema responde eficientemente a los comandos. Esto asegura una operación intuitiva.</a:t>
            </a:r>
            <a:endParaRPr lang="en-US" sz="1750" dirty="0"/>
          </a:p>
        </p:txBody>
      </p:sp>
    </p:spTree>
  </p:cSld>
  <p:clrMapOvr>
    <a:masterClrMapping/>
  </p:clrMapOvr>
  <p:transition spd="slow" advTm="30000">
    <p:wipe/>
  </p:transition>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35330" y="577691"/>
            <a:ext cx="12072223" cy="656630"/>
          </a:xfrm>
          <a:prstGeom prst="rect">
            <a:avLst/>
          </a:prstGeom>
          <a:noFill/>
          <a:ln/>
        </p:spPr>
        <p:txBody>
          <a:bodyPr wrap="none" lIns="0" tIns="0" rIns="0" bIns="0" rtlCol="0" anchor="t"/>
          <a:lstStyle/>
          <a:p>
            <a:pPr marL="0" indent="0" algn="l">
              <a:lnSpc>
                <a:spcPts val="5150"/>
              </a:lnSpc>
              <a:buNone/>
            </a:pPr>
            <a:r>
              <a:rPr lang="en-US" sz="4100" dirty="0">
                <a:solidFill>
                  <a:srgbClr val="76B9FF"/>
                </a:solidFill>
                <a:latin typeface="Roboto Slab" pitchFamily="34" charset="0"/>
                <a:ea typeface="Roboto Slab" pitchFamily="34" charset="-122"/>
                <a:cs typeface="Roboto Slab" pitchFamily="34" charset="-120"/>
              </a:rPr>
              <a:t>Validaciones Múltiples e Integración del Sistema</a:t>
            </a:r>
            <a:endParaRPr lang="en-US" sz="4100" dirty="0"/>
          </a:p>
        </p:txBody>
      </p:sp>
      <p:sp>
        <p:nvSpPr>
          <p:cNvPr id="3" name="Text 1"/>
          <p:cNvSpPr/>
          <p:nvPr/>
        </p:nvSpPr>
        <p:spPr>
          <a:xfrm>
            <a:off x="735330" y="1654493"/>
            <a:ext cx="13159740" cy="672465"/>
          </a:xfrm>
          <a:prstGeom prst="rect">
            <a:avLst/>
          </a:prstGeom>
          <a:noFill/>
          <a:ln/>
        </p:spPr>
        <p:txBody>
          <a:bodyPr wrap="square" lIns="0" tIns="0" rIns="0" bIns="0" rtlCol="0" anchor="t"/>
          <a:lstStyle/>
          <a:p>
            <a:pPr marL="0" indent="0" algn="l">
              <a:lnSpc>
                <a:spcPts val="2600"/>
              </a:lnSpc>
              <a:buNone/>
            </a:pPr>
            <a:r>
              <a:rPr lang="en-US" sz="1650" dirty="0">
                <a:solidFill>
                  <a:srgbClr val="D6E5EF"/>
                </a:solidFill>
                <a:latin typeface="Roboto" pitchFamily="34" charset="0"/>
                <a:ea typeface="Roboto" pitchFamily="34" charset="-122"/>
                <a:cs typeface="Roboto" pitchFamily="34" charset="-120"/>
              </a:rPr>
              <a:t>La integración de subsistemas fue un </a:t>
            </a:r>
            <a:r>
              <a:rPr lang="en-US" sz="1650" dirty="0" err="1">
                <a:solidFill>
                  <a:srgbClr val="D6E5EF"/>
                </a:solidFill>
                <a:latin typeface="Roboto" pitchFamily="34" charset="0"/>
                <a:ea typeface="Roboto" pitchFamily="34" charset="-122"/>
                <a:cs typeface="Roboto" pitchFamily="34" charset="-120"/>
              </a:rPr>
              <a:t>desafío</a:t>
            </a:r>
            <a:r>
              <a:rPr lang="en-US" sz="1650" dirty="0">
                <a:solidFill>
                  <a:srgbClr val="D6E5EF"/>
                </a:solidFill>
                <a:latin typeface="Roboto" pitchFamily="34" charset="0"/>
                <a:ea typeface="Roboto" pitchFamily="34" charset="-122"/>
                <a:cs typeface="Roboto" pitchFamily="34" charset="-120"/>
              </a:rPr>
              <a:t>. Validamos cada funcionalidad detalladamente. Un test plan exhaustivo guio nuestras pruebas. </a:t>
            </a:r>
            <a:r>
              <a:rPr lang="en-US" sz="1650" dirty="0" err="1">
                <a:solidFill>
                  <a:srgbClr val="D6E5EF"/>
                </a:solidFill>
                <a:latin typeface="Roboto" pitchFamily="34" charset="0"/>
                <a:ea typeface="Roboto" pitchFamily="34" charset="-122"/>
                <a:cs typeface="Roboto" pitchFamily="34" charset="-120"/>
              </a:rPr>
              <a:t>Diagramas</a:t>
            </a:r>
            <a:r>
              <a:rPr lang="en-US" sz="1650" dirty="0">
                <a:solidFill>
                  <a:srgbClr val="D6E5EF"/>
                </a:solidFill>
                <a:latin typeface="Roboto" pitchFamily="34" charset="0"/>
                <a:ea typeface="Roboto" pitchFamily="34" charset="-122"/>
                <a:cs typeface="Roboto" pitchFamily="34" charset="-120"/>
              </a:rPr>
              <a:t> de las </a:t>
            </a:r>
            <a:r>
              <a:rPr lang="en-US" sz="1650" dirty="0" err="1">
                <a:solidFill>
                  <a:srgbClr val="D6E5EF"/>
                </a:solidFill>
                <a:latin typeface="Roboto" pitchFamily="34" charset="0"/>
                <a:ea typeface="Roboto" pitchFamily="34" charset="-122"/>
                <a:cs typeface="Roboto" pitchFamily="34" charset="-120"/>
              </a:rPr>
              <a:t>piezas</a:t>
            </a:r>
            <a:r>
              <a:rPr lang="en-US" sz="1650" dirty="0">
                <a:solidFill>
                  <a:srgbClr val="D6E5EF"/>
                </a:solidFill>
                <a:latin typeface="Roboto" pitchFamily="34" charset="0"/>
                <a:ea typeface="Roboto" pitchFamily="34" charset="-122"/>
                <a:cs typeface="Roboto" pitchFamily="34" charset="-120"/>
              </a:rPr>
              <a:t> a </a:t>
            </a:r>
            <a:r>
              <a:rPr lang="en-US" sz="1650" dirty="0" err="1">
                <a:solidFill>
                  <a:srgbClr val="D6E5EF"/>
                </a:solidFill>
                <a:latin typeface="Roboto" pitchFamily="34" charset="0"/>
                <a:ea typeface="Roboto" pitchFamily="34" charset="-122"/>
                <a:cs typeface="Roboto" pitchFamily="34" charset="-120"/>
              </a:rPr>
              <a:t>continuacion</a:t>
            </a:r>
            <a:r>
              <a:rPr lang="en-US" sz="1650" dirty="0">
                <a:solidFill>
                  <a:srgbClr val="D6E5EF"/>
                </a:solidFill>
                <a:latin typeface="Roboto" pitchFamily="34" charset="0"/>
                <a:ea typeface="Roboto" pitchFamily="34" charset="-122"/>
                <a:cs typeface="Roboto" pitchFamily="34" charset="-120"/>
              </a:rPr>
              <a:t>.</a:t>
            </a:r>
            <a:endParaRPr lang="en-US" sz="1650" dirty="0"/>
          </a:p>
        </p:txBody>
      </p:sp>
      <p:sp>
        <p:nvSpPr>
          <p:cNvPr id="7" name="Text 2"/>
          <p:cNvSpPr/>
          <p:nvPr/>
        </p:nvSpPr>
        <p:spPr>
          <a:xfrm>
            <a:off x="735330" y="7340560"/>
            <a:ext cx="13159740" cy="672465"/>
          </a:xfrm>
          <a:prstGeom prst="rect">
            <a:avLst/>
          </a:prstGeom>
          <a:noFill/>
          <a:ln/>
        </p:spPr>
        <p:txBody>
          <a:bodyPr wrap="square" lIns="0" tIns="0" rIns="0" bIns="0" rtlCol="0" anchor="t"/>
          <a:lstStyle/>
          <a:p>
            <a:pPr marL="0" indent="0" algn="l">
              <a:lnSpc>
                <a:spcPts val="2600"/>
              </a:lnSpc>
              <a:buNone/>
            </a:pPr>
            <a:r>
              <a:rPr lang="en-US" sz="1650" dirty="0">
                <a:solidFill>
                  <a:srgbClr val="D6E5EF"/>
                </a:solidFill>
                <a:latin typeface="Roboto" pitchFamily="34" charset="0"/>
                <a:ea typeface="Roboto" pitchFamily="34" charset="-122"/>
                <a:cs typeface="Roboto" pitchFamily="34" charset="-120"/>
              </a:rPr>
              <a:t>Las pruebas de ensamblaje confirmaron la compatibilidad. La integración fue un éxito. El sistema funciona como una unidad cohesiva. Estamos muy satisfechos con los resultados.</a:t>
            </a:r>
            <a:endParaRPr lang="en-US" sz="1650" dirty="0"/>
          </a:p>
        </p:txBody>
      </p:sp>
      <p:pic>
        <p:nvPicPr>
          <p:cNvPr id="8" name="Imagen 7">
            <a:extLst>
              <a:ext uri="{FF2B5EF4-FFF2-40B4-BE49-F238E27FC236}">
                <a16:creationId xmlns:a16="http://schemas.microsoft.com/office/drawing/2014/main" id="{1F42A698-635E-BFC6-1210-910294213384}"/>
              </a:ext>
            </a:extLst>
          </p:cNvPr>
          <p:cNvPicPr>
            <a:picLocks noChangeAspect="1"/>
          </p:cNvPicPr>
          <p:nvPr/>
        </p:nvPicPr>
        <p:blipFill>
          <a:blip r:embed="rId3"/>
          <a:stretch>
            <a:fillRect/>
          </a:stretch>
        </p:blipFill>
        <p:spPr>
          <a:xfrm>
            <a:off x="593441" y="2472670"/>
            <a:ext cx="3867150" cy="4681855"/>
          </a:xfrm>
          <a:prstGeom prst="rect">
            <a:avLst/>
          </a:prstGeom>
        </p:spPr>
      </p:pic>
      <p:pic>
        <p:nvPicPr>
          <p:cNvPr id="9" name="Imagen 8">
            <a:extLst>
              <a:ext uri="{FF2B5EF4-FFF2-40B4-BE49-F238E27FC236}">
                <a16:creationId xmlns:a16="http://schemas.microsoft.com/office/drawing/2014/main" id="{700F7D6B-14CD-3991-2541-831C0AF769EE}"/>
              </a:ext>
            </a:extLst>
          </p:cNvPr>
          <p:cNvPicPr>
            <a:picLocks noChangeAspect="1"/>
          </p:cNvPicPr>
          <p:nvPr/>
        </p:nvPicPr>
        <p:blipFill>
          <a:blip r:embed="rId4"/>
          <a:stretch>
            <a:fillRect/>
          </a:stretch>
        </p:blipFill>
        <p:spPr>
          <a:xfrm>
            <a:off x="4737718" y="2472669"/>
            <a:ext cx="4836265" cy="4681856"/>
          </a:xfrm>
          <a:prstGeom prst="rect">
            <a:avLst/>
          </a:prstGeom>
        </p:spPr>
      </p:pic>
      <p:pic>
        <p:nvPicPr>
          <p:cNvPr id="10" name="Imagen 9">
            <a:extLst>
              <a:ext uri="{FF2B5EF4-FFF2-40B4-BE49-F238E27FC236}">
                <a16:creationId xmlns:a16="http://schemas.microsoft.com/office/drawing/2014/main" id="{D5F6E156-E6C0-3ADA-394B-F70D7DEF23D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51110" y="2472669"/>
            <a:ext cx="4629459" cy="4681856"/>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30000">
        <p159:morph option="byObject"/>
      </p:transition>
    </mc:Choice>
    <mc:Fallback xmlns="">
      <p:transition spd="slow" advTm="3000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3657600" cy="8229600"/>
          </a:xfrm>
          <a:prstGeom prst="rect">
            <a:avLst/>
          </a:prstGeom>
        </p:spPr>
      </p:pic>
      <p:sp>
        <p:nvSpPr>
          <p:cNvPr id="3" name="Text 0"/>
          <p:cNvSpPr/>
          <p:nvPr/>
        </p:nvSpPr>
        <p:spPr>
          <a:xfrm>
            <a:off x="4348163" y="683062"/>
            <a:ext cx="9591675" cy="1233011"/>
          </a:xfrm>
          <a:prstGeom prst="rect">
            <a:avLst/>
          </a:prstGeom>
          <a:noFill/>
          <a:ln/>
        </p:spPr>
        <p:txBody>
          <a:bodyPr wrap="square" lIns="0" tIns="0" rIns="0" bIns="0" rtlCol="0" anchor="t"/>
          <a:lstStyle/>
          <a:p>
            <a:pPr marL="0" indent="0" algn="l">
              <a:lnSpc>
                <a:spcPts val="4850"/>
              </a:lnSpc>
              <a:buNone/>
            </a:pPr>
            <a:r>
              <a:rPr lang="en-US" sz="3850" dirty="0">
                <a:solidFill>
                  <a:srgbClr val="76B9FF"/>
                </a:solidFill>
                <a:latin typeface="Roboto Slab" pitchFamily="34" charset="0"/>
                <a:ea typeface="Roboto Slab" pitchFamily="34" charset="-122"/>
                <a:cs typeface="Roboto Slab" pitchFamily="34" charset="-120"/>
              </a:rPr>
              <a:t>Conclusiones del Equipo y Mejoras Futuras</a:t>
            </a:r>
            <a:endParaRPr lang="en-US" sz="3850" dirty="0"/>
          </a:p>
        </p:txBody>
      </p:sp>
      <p:sp>
        <p:nvSpPr>
          <p:cNvPr id="4" name="Shape 1"/>
          <p:cNvSpPr/>
          <p:nvPr/>
        </p:nvSpPr>
        <p:spPr>
          <a:xfrm>
            <a:off x="4348163" y="2211943"/>
            <a:ext cx="443865" cy="443865"/>
          </a:xfrm>
          <a:prstGeom prst="roundRect">
            <a:avLst>
              <a:gd name="adj" fmla="val 6668"/>
            </a:avLst>
          </a:prstGeom>
          <a:solidFill>
            <a:srgbClr val="3F4652"/>
          </a:solidFill>
          <a:ln/>
        </p:spPr>
        <p:txBody>
          <a:bodyPr/>
          <a:lstStyle/>
          <a:p>
            <a:endParaRPr lang="es-HN"/>
          </a:p>
        </p:txBody>
      </p:sp>
      <p:sp>
        <p:nvSpPr>
          <p:cNvPr id="5" name="Text 2"/>
          <p:cNvSpPr/>
          <p:nvPr/>
        </p:nvSpPr>
        <p:spPr>
          <a:xfrm>
            <a:off x="4422160" y="2248912"/>
            <a:ext cx="295870" cy="369927"/>
          </a:xfrm>
          <a:prstGeom prst="rect">
            <a:avLst/>
          </a:prstGeom>
          <a:noFill/>
          <a:ln/>
        </p:spPr>
        <p:txBody>
          <a:bodyPr wrap="none" lIns="0" tIns="0" rIns="0" bIns="0" rtlCol="0" anchor="t"/>
          <a:lstStyle/>
          <a:p>
            <a:pPr marL="0" indent="0" algn="ctr">
              <a:lnSpc>
                <a:spcPts val="2300"/>
              </a:lnSpc>
              <a:buNone/>
            </a:pPr>
            <a:r>
              <a:rPr lang="en-US" sz="2300" dirty="0">
                <a:solidFill>
                  <a:srgbClr val="D6E5EF"/>
                </a:solidFill>
                <a:latin typeface="Roboto Slab" pitchFamily="34" charset="0"/>
                <a:ea typeface="Roboto Slab" pitchFamily="34" charset="-122"/>
                <a:cs typeface="Roboto Slab" pitchFamily="34" charset="-120"/>
              </a:rPr>
              <a:t>1</a:t>
            </a:r>
            <a:endParaRPr lang="en-US" sz="2300" dirty="0"/>
          </a:p>
        </p:txBody>
      </p:sp>
      <p:sp>
        <p:nvSpPr>
          <p:cNvPr id="6" name="Text 3"/>
          <p:cNvSpPr/>
          <p:nvPr/>
        </p:nvSpPr>
        <p:spPr>
          <a:xfrm>
            <a:off x="4989314" y="2279690"/>
            <a:ext cx="3107531" cy="308134"/>
          </a:xfrm>
          <a:prstGeom prst="rect">
            <a:avLst/>
          </a:prstGeom>
          <a:noFill/>
          <a:ln/>
        </p:spPr>
        <p:txBody>
          <a:bodyPr wrap="none" lIns="0" tIns="0" rIns="0" bIns="0" rtlCol="0" anchor="t"/>
          <a:lstStyle/>
          <a:p>
            <a:pPr marL="0" indent="0" algn="l">
              <a:lnSpc>
                <a:spcPts val="2400"/>
              </a:lnSpc>
              <a:buNone/>
            </a:pPr>
            <a:r>
              <a:rPr lang="en-US" sz="1900" dirty="0">
                <a:solidFill>
                  <a:srgbClr val="D6E5EF"/>
                </a:solidFill>
                <a:latin typeface="Roboto Slab" pitchFamily="34" charset="0"/>
                <a:ea typeface="Roboto Slab" pitchFamily="34" charset="-122"/>
                <a:cs typeface="Roboto Slab" pitchFamily="34" charset="-120"/>
              </a:rPr>
              <a:t>Optimización de Hardware</a:t>
            </a:r>
            <a:endParaRPr lang="en-US" sz="1900" dirty="0"/>
          </a:p>
        </p:txBody>
      </p:sp>
      <p:sp>
        <p:nvSpPr>
          <p:cNvPr id="7" name="Text 4"/>
          <p:cNvSpPr/>
          <p:nvPr/>
        </p:nvSpPr>
        <p:spPr>
          <a:xfrm>
            <a:off x="4989314" y="2706172"/>
            <a:ext cx="8950523" cy="631269"/>
          </a:xfrm>
          <a:prstGeom prst="rect">
            <a:avLst/>
          </a:prstGeom>
          <a:noFill/>
          <a:ln/>
        </p:spPr>
        <p:txBody>
          <a:bodyPr wrap="square" lIns="0" tIns="0" rIns="0" bIns="0" rtlCol="0" anchor="t"/>
          <a:lstStyle/>
          <a:p>
            <a:pPr marL="0" indent="0" algn="l">
              <a:lnSpc>
                <a:spcPts val="2450"/>
              </a:lnSpc>
              <a:buNone/>
            </a:pPr>
            <a:r>
              <a:rPr lang="en-US" sz="1550" dirty="0">
                <a:solidFill>
                  <a:srgbClr val="D6E5EF"/>
                </a:solidFill>
                <a:latin typeface="Roboto" pitchFamily="34" charset="0"/>
                <a:ea typeface="Roboto" pitchFamily="34" charset="-122"/>
                <a:cs typeface="Roboto" pitchFamily="34" charset="-120"/>
              </a:rPr>
              <a:t>Reducir el tamaño de la PCB y optimizar el cableado interno. Explorar el uso de componentes de menor consumo energético. Mejorar la disipación térmica para mayor durabilidad.</a:t>
            </a:r>
            <a:endParaRPr lang="en-US" sz="1550" dirty="0"/>
          </a:p>
        </p:txBody>
      </p:sp>
      <p:sp>
        <p:nvSpPr>
          <p:cNvPr id="8" name="Shape 5"/>
          <p:cNvSpPr/>
          <p:nvPr/>
        </p:nvSpPr>
        <p:spPr>
          <a:xfrm>
            <a:off x="4348163" y="3732014"/>
            <a:ext cx="443865" cy="443865"/>
          </a:xfrm>
          <a:prstGeom prst="roundRect">
            <a:avLst>
              <a:gd name="adj" fmla="val 6668"/>
            </a:avLst>
          </a:prstGeom>
          <a:solidFill>
            <a:srgbClr val="3F4652"/>
          </a:solidFill>
          <a:ln/>
        </p:spPr>
        <p:txBody>
          <a:bodyPr/>
          <a:lstStyle/>
          <a:p>
            <a:endParaRPr lang="es-HN"/>
          </a:p>
        </p:txBody>
      </p:sp>
      <p:sp>
        <p:nvSpPr>
          <p:cNvPr id="9" name="Text 6"/>
          <p:cNvSpPr/>
          <p:nvPr/>
        </p:nvSpPr>
        <p:spPr>
          <a:xfrm>
            <a:off x="4422160" y="3768983"/>
            <a:ext cx="295870" cy="369927"/>
          </a:xfrm>
          <a:prstGeom prst="rect">
            <a:avLst/>
          </a:prstGeom>
          <a:noFill/>
          <a:ln/>
        </p:spPr>
        <p:txBody>
          <a:bodyPr wrap="none" lIns="0" tIns="0" rIns="0" bIns="0" rtlCol="0" anchor="t"/>
          <a:lstStyle/>
          <a:p>
            <a:pPr marL="0" indent="0" algn="ctr">
              <a:lnSpc>
                <a:spcPts val="2300"/>
              </a:lnSpc>
              <a:buNone/>
            </a:pPr>
            <a:r>
              <a:rPr lang="en-US" sz="2300" dirty="0">
                <a:solidFill>
                  <a:srgbClr val="D6E5EF"/>
                </a:solidFill>
                <a:latin typeface="Roboto Slab" pitchFamily="34" charset="0"/>
                <a:ea typeface="Roboto Slab" pitchFamily="34" charset="-122"/>
                <a:cs typeface="Roboto Slab" pitchFamily="34" charset="-120"/>
              </a:rPr>
              <a:t>2</a:t>
            </a:r>
            <a:endParaRPr lang="en-US" sz="2300" dirty="0"/>
          </a:p>
        </p:txBody>
      </p:sp>
      <p:sp>
        <p:nvSpPr>
          <p:cNvPr id="10" name="Text 7"/>
          <p:cNvSpPr/>
          <p:nvPr/>
        </p:nvSpPr>
        <p:spPr>
          <a:xfrm>
            <a:off x="4989314" y="3799761"/>
            <a:ext cx="2466261" cy="308134"/>
          </a:xfrm>
          <a:prstGeom prst="rect">
            <a:avLst/>
          </a:prstGeom>
          <a:noFill/>
          <a:ln/>
        </p:spPr>
        <p:txBody>
          <a:bodyPr wrap="none" lIns="0" tIns="0" rIns="0" bIns="0" rtlCol="0" anchor="t"/>
          <a:lstStyle/>
          <a:p>
            <a:pPr marL="0" indent="0" algn="l">
              <a:lnSpc>
                <a:spcPts val="2400"/>
              </a:lnSpc>
              <a:buNone/>
            </a:pPr>
            <a:r>
              <a:rPr lang="en-US" sz="1900" dirty="0">
                <a:solidFill>
                  <a:srgbClr val="D6E5EF"/>
                </a:solidFill>
                <a:latin typeface="Roboto Slab" pitchFamily="34" charset="0"/>
                <a:ea typeface="Roboto Slab" pitchFamily="34" charset="-122"/>
                <a:cs typeface="Roboto Slab" pitchFamily="34" charset="-120"/>
              </a:rPr>
              <a:t>Software Inteligente</a:t>
            </a:r>
            <a:endParaRPr lang="en-US" sz="1900" dirty="0"/>
          </a:p>
        </p:txBody>
      </p:sp>
      <p:sp>
        <p:nvSpPr>
          <p:cNvPr id="11" name="Text 8"/>
          <p:cNvSpPr/>
          <p:nvPr/>
        </p:nvSpPr>
        <p:spPr>
          <a:xfrm>
            <a:off x="4989314" y="4226243"/>
            <a:ext cx="8950523" cy="631269"/>
          </a:xfrm>
          <a:prstGeom prst="rect">
            <a:avLst/>
          </a:prstGeom>
          <a:noFill/>
          <a:ln/>
        </p:spPr>
        <p:txBody>
          <a:bodyPr wrap="square" lIns="0" tIns="0" rIns="0" bIns="0" rtlCol="0" anchor="t"/>
          <a:lstStyle/>
          <a:p>
            <a:pPr marL="0" indent="0" algn="l">
              <a:lnSpc>
                <a:spcPts val="2450"/>
              </a:lnSpc>
              <a:buNone/>
            </a:pPr>
            <a:r>
              <a:rPr lang="en-US" sz="1550" dirty="0">
                <a:solidFill>
                  <a:srgbClr val="D6E5EF"/>
                </a:solidFill>
                <a:latin typeface="Roboto" pitchFamily="34" charset="0"/>
                <a:ea typeface="Roboto" pitchFamily="34" charset="-122"/>
                <a:cs typeface="Roboto" pitchFamily="34" charset="-120"/>
              </a:rPr>
              <a:t>Implementar algoritmos de visión artificial para detección de defectos. Desarrollar una interfaz gráfica más intuitiva para el usuario. Integrar Machine Learning para auto-calibración.</a:t>
            </a:r>
            <a:endParaRPr lang="en-US" sz="1550" dirty="0"/>
          </a:p>
        </p:txBody>
      </p:sp>
      <p:sp>
        <p:nvSpPr>
          <p:cNvPr id="12" name="Shape 9"/>
          <p:cNvSpPr/>
          <p:nvPr/>
        </p:nvSpPr>
        <p:spPr>
          <a:xfrm>
            <a:off x="4348163" y="5252085"/>
            <a:ext cx="443865" cy="443865"/>
          </a:xfrm>
          <a:prstGeom prst="roundRect">
            <a:avLst>
              <a:gd name="adj" fmla="val 6668"/>
            </a:avLst>
          </a:prstGeom>
          <a:solidFill>
            <a:srgbClr val="3F4652"/>
          </a:solidFill>
          <a:ln/>
        </p:spPr>
        <p:txBody>
          <a:bodyPr/>
          <a:lstStyle/>
          <a:p>
            <a:endParaRPr lang="es-HN"/>
          </a:p>
        </p:txBody>
      </p:sp>
      <p:sp>
        <p:nvSpPr>
          <p:cNvPr id="13" name="Text 10"/>
          <p:cNvSpPr/>
          <p:nvPr/>
        </p:nvSpPr>
        <p:spPr>
          <a:xfrm>
            <a:off x="4422160" y="5289054"/>
            <a:ext cx="295870" cy="369927"/>
          </a:xfrm>
          <a:prstGeom prst="rect">
            <a:avLst/>
          </a:prstGeom>
          <a:noFill/>
          <a:ln/>
        </p:spPr>
        <p:txBody>
          <a:bodyPr wrap="none" lIns="0" tIns="0" rIns="0" bIns="0" rtlCol="0" anchor="t"/>
          <a:lstStyle/>
          <a:p>
            <a:pPr marL="0" indent="0" algn="ctr">
              <a:lnSpc>
                <a:spcPts val="2300"/>
              </a:lnSpc>
              <a:buNone/>
            </a:pPr>
            <a:r>
              <a:rPr lang="en-US" sz="2300" dirty="0">
                <a:solidFill>
                  <a:srgbClr val="D6E5EF"/>
                </a:solidFill>
                <a:latin typeface="Roboto Slab" pitchFamily="34" charset="0"/>
                <a:ea typeface="Roboto Slab" pitchFamily="34" charset="-122"/>
                <a:cs typeface="Roboto Slab" pitchFamily="34" charset="-120"/>
              </a:rPr>
              <a:t>3</a:t>
            </a:r>
            <a:endParaRPr lang="en-US" sz="2300" dirty="0"/>
          </a:p>
        </p:txBody>
      </p:sp>
      <p:sp>
        <p:nvSpPr>
          <p:cNvPr id="14" name="Text 11"/>
          <p:cNvSpPr/>
          <p:nvPr/>
        </p:nvSpPr>
        <p:spPr>
          <a:xfrm>
            <a:off x="4989314" y="5319832"/>
            <a:ext cx="3695581" cy="308134"/>
          </a:xfrm>
          <a:prstGeom prst="rect">
            <a:avLst/>
          </a:prstGeom>
          <a:noFill/>
          <a:ln/>
        </p:spPr>
        <p:txBody>
          <a:bodyPr wrap="none" lIns="0" tIns="0" rIns="0" bIns="0" rtlCol="0" anchor="t"/>
          <a:lstStyle/>
          <a:p>
            <a:pPr marL="0" indent="0" algn="l">
              <a:lnSpc>
                <a:spcPts val="2400"/>
              </a:lnSpc>
              <a:buNone/>
            </a:pPr>
            <a:r>
              <a:rPr lang="en-US" sz="1900" dirty="0">
                <a:solidFill>
                  <a:srgbClr val="D6E5EF"/>
                </a:solidFill>
                <a:latin typeface="Roboto Slab" pitchFamily="34" charset="0"/>
                <a:ea typeface="Roboto Slab" pitchFamily="34" charset="-122"/>
                <a:cs typeface="Roboto Slab" pitchFamily="34" charset="-120"/>
              </a:rPr>
              <a:t>Ampliación de Funcionalidades</a:t>
            </a:r>
            <a:endParaRPr lang="en-US" sz="1900" dirty="0"/>
          </a:p>
        </p:txBody>
      </p:sp>
      <p:sp>
        <p:nvSpPr>
          <p:cNvPr id="15" name="Text 12"/>
          <p:cNvSpPr/>
          <p:nvPr/>
        </p:nvSpPr>
        <p:spPr>
          <a:xfrm>
            <a:off x="4989314" y="5746313"/>
            <a:ext cx="8950523" cy="631269"/>
          </a:xfrm>
          <a:prstGeom prst="rect">
            <a:avLst/>
          </a:prstGeom>
          <a:noFill/>
          <a:ln/>
        </p:spPr>
        <p:txBody>
          <a:bodyPr wrap="square" lIns="0" tIns="0" rIns="0" bIns="0" rtlCol="0" anchor="t"/>
          <a:lstStyle/>
          <a:p>
            <a:pPr marL="0" indent="0" algn="l">
              <a:lnSpc>
                <a:spcPts val="2450"/>
              </a:lnSpc>
              <a:buNone/>
            </a:pPr>
            <a:r>
              <a:rPr lang="en-US" sz="1550" dirty="0">
                <a:solidFill>
                  <a:srgbClr val="D6E5EF"/>
                </a:solidFill>
                <a:latin typeface="Roboto" pitchFamily="34" charset="0"/>
                <a:ea typeface="Roboto" pitchFamily="34" charset="-122"/>
                <a:cs typeface="Roboto" pitchFamily="34" charset="-120"/>
              </a:rPr>
              <a:t>Permitir el cambio automático de puntas de soldador. Añadir un sistema de alimentación automática de estaño. Incluir un módulo de limpieza de puntas integrado.</a:t>
            </a:r>
            <a:endParaRPr lang="en-US" sz="1550" dirty="0"/>
          </a:p>
        </p:txBody>
      </p:sp>
      <p:sp>
        <p:nvSpPr>
          <p:cNvPr id="16" name="Text 13"/>
          <p:cNvSpPr/>
          <p:nvPr/>
        </p:nvSpPr>
        <p:spPr>
          <a:xfrm>
            <a:off x="4348163" y="6599515"/>
            <a:ext cx="9591675" cy="946904"/>
          </a:xfrm>
          <a:prstGeom prst="rect">
            <a:avLst/>
          </a:prstGeom>
          <a:noFill/>
          <a:ln/>
        </p:spPr>
        <p:txBody>
          <a:bodyPr wrap="square" lIns="0" tIns="0" rIns="0" bIns="0" rtlCol="0" anchor="t"/>
          <a:lstStyle/>
          <a:p>
            <a:pPr marL="0" indent="0" algn="l">
              <a:lnSpc>
                <a:spcPts val="2450"/>
              </a:lnSpc>
              <a:buNone/>
            </a:pPr>
            <a:r>
              <a:rPr lang="en-US" sz="1550" dirty="0">
                <a:solidFill>
                  <a:srgbClr val="D6E5EF"/>
                </a:solidFill>
                <a:latin typeface="Roboto" pitchFamily="34" charset="0"/>
                <a:ea typeface="Roboto" pitchFamily="34" charset="-122"/>
                <a:cs typeface="Roboto" pitchFamily="34" charset="-120"/>
              </a:rPr>
              <a:t>Hemos identificado varias mejoras para futuras versiones. La optimización del hardware es clave. Buscamos un software más inteligente. Además, planeamos ampliar las funcionalidades. Esto hará el sistema aún más robusto.</a:t>
            </a:r>
            <a:endParaRPr lang="en-US" sz="1550" dirty="0"/>
          </a:p>
        </p:txBody>
      </p:sp>
    </p:spTree>
  </p:cSld>
  <p:clrMapOvr>
    <a:masterClrMapping/>
  </p:clrMapOvr>
  <mc:AlternateContent xmlns:mc="http://schemas.openxmlformats.org/markup-compatibility/2006" xmlns:p14="http://schemas.microsoft.com/office/powerpoint/2010/main">
    <mc:Choice Requires="p14">
      <p:transition spd="slow" p14:dur="2000" advTm="30000"/>
    </mc:Choice>
    <mc:Fallback xmlns="">
      <p:transition spd="slow" advTm="3000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3657600" cy="8229600"/>
          </a:xfrm>
          <a:prstGeom prst="rect">
            <a:avLst/>
          </a:prstGeom>
        </p:spPr>
      </p:pic>
      <p:sp>
        <p:nvSpPr>
          <p:cNvPr id="3" name="Text 0"/>
          <p:cNvSpPr/>
          <p:nvPr/>
        </p:nvSpPr>
        <p:spPr>
          <a:xfrm>
            <a:off x="4444841" y="620435"/>
            <a:ext cx="8160782" cy="702826"/>
          </a:xfrm>
          <a:prstGeom prst="rect">
            <a:avLst/>
          </a:prstGeom>
          <a:noFill/>
          <a:ln/>
        </p:spPr>
        <p:txBody>
          <a:bodyPr wrap="none" lIns="0" tIns="0" rIns="0" bIns="0" rtlCol="0" anchor="t"/>
          <a:lstStyle/>
          <a:p>
            <a:pPr marL="0" indent="0" algn="l">
              <a:lnSpc>
                <a:spcPts val="5500"/>
              </a:lnSpc>
              <a:buNone/>
            </a:pPr>
            <a:r>
              <a:rPr lang="en-US" sz="4400" dirty="0">
                <a:solidFill>
                  <a:srgbClr val="76B9FF"/>
                </a:solidFill>
                <a:latin typeface="Roboto Slab" pitchFamily="34" charset="0"/>
                <a:ea typeface="Roboto Slab" pitchFamily="34" charset="-122"/>
                <a:cs typeface="Roboto Slab" pitchFamily="34" charset="-120"/>
              </a:rPr>
              <a:t>Hallazgos y Ajustes Realizados</a:t>
            </a:r>
            <a:endParaRPr lang="en-US" sz="4400" dirty="0"/>
          </a:p>
        </p:txBody>
      </p:sp>
      <p:sp>
        <p:nvSpPr>
          <p:cNvPr id="4" name="Shape 1"/>
          <p:cNvSpPr/>
          <p:nvPr/>
        </p:nvSpPr>
        <p:spPr>
          <a:xfrm>
            <a:off x="4444841" y="1660684"/>
            <a:ext cx="4586645" cy="2735223"/>
          </a:xfrm>
          <a:prstGeom prst="roundRect">
            <a:avLst>
              <a:gd name="adj" fmla="val 1234"/>
            </a:avLst>
          </a:prstGeom>
          <a:solidFill>
            <a:srgbClr val="3F4652"/>
          </a:solidFill>
          <a:ln/>
        </p:spPr>
        <p:txBody>
          <a:bodyPr/>
          <a:lstStyle/>
          <a:p>
            <a:endParaRPr lang="es-HN"/>
          </a:p>
        </p:txBody>
      </p:sp>
      <p:sp>
        <p:nvSpPr>
          <p:cNvPr id="5" name="Text 2"/>
          <p:cNvSpPr/>
          <p:nvPr/>
        </p:nvSpPr>
        <p:spPr>
          <a:xfrm>
            <a:off x="4669750" y="1885593"/>
            <a:ext cx="2811899" cy="351472"/>
          </a:xfrm>
          <a:prstGeom prst="rect">
            <a:avLst/>
          </a:prstGeom>
          <a:noFill/>
          <a:ln/>
        </p:spPr>
        <p:txBody>
          <a:bodyPr wrap="none" lIns="0" tIns="0" rIns="0" bIns="0" rtlCol="0" anchor="t"/>
          <a:lstStyle/>
          <a:p>
            <a:pPr marL="0" indent="0" algn="l">
              <a:lnSpc>
                <a:spcPts val="2750"/>
              </a:lnSpc>
              <a:buNone/>
            </a:pPr>
            <a:r>
              <a:rPr lang="en-US" sz="2200" dirty="0">
                <a:solidFill>
                  <a:srgbClr val="D6E5EF"/>
                </a:solidFill>
                <a:latin typeface="Roboto Slab" pitchFamily="34" charset="0"/>
                <a:ea typeface="Roboto Slab" pitchFamily="34" charset="-122"/>
                <a:cs typeface="Roboto Slab" pitchFamily="34" charset="-120"/>
              </a:rPr>
              <a:t>Estabilidad Térmica</a:t>
            </a:r>
            <a:endParaRPr lang="en-US" sz="2200" dirty="0"/>
          </a:p>
        </p:txBody>
      </p:sp>
      <p:sp>
        <p:nvSpPr>
          <p:cNvPr id="6" name="Text 3"/>
          <p:cNvSpPr/>
          <p:nvPr/>
        </p:nvSpPr>
        <p:spPr>
          <a:xfrm>
            <a:off x="4669750" y="2371963"/>
            <a:ext cx="4136827" cy="1439228"/>
          </a:xfrm>
          <a:prstGeom prst="rect">
            <a:avLst/>
          </a:prstGeom>
          <a:noFill/>
          <a:ln/>
        </p:spPr>
        <p:txBody>
          <a:bodyPr wrap="square" lIns="0" tIns="0" rIns="0" bIns="0" rtlCol="0" anchor="t"/>
          <a:lstStyle/>
          <a:p>
            <a:pPr marL="0" indent="0" algn="l">
              <a:lnSpc>
                <a:spcPts val="2800"/>
              </a:lnSpc>
              <a:buNone/>
            </a:pPr>
            <a:r>
              <a:rPr lang="en-US" sz="1750" dirty="0">
                <a:solidFill>
                  <a:srgbClr val="D6E5EF"/>
                </a:solidFill>
                <a:latin typeface="Roboto" pitchFamily="34" charset="0"/>
                <a:ea typeface="Roboto" pitchFamily="34" charset="-122"/>
                <a:cs typeface="Roboto" pitchFamily="34" charset="-120"/>
              </a:rPr>
              <a:t>Ajustes finos en el algoritmo PID. Esto mejoró la estabilidad de la temperatura de soldadura. Redujo las fluctuaciones. Optimizamos la respuesta ante cargas.</a:t>
            </a:r>
            <a:endParaRPr lang="en-US" sz="1750" dirty="0"/>
          </a:p>
        </p:txBody>
      </p:sp>
      <p:sp>
        <p:nvSpPr>
          <p:cNvPr id="7" name="Shape 4"/>
          <p:cNvSpPr/>
          <p:nvPr/>
        </p:nvSpPr>
        <p:spPr>
          <a:xfrm>
            <a:off x="9256395" y="1660684"/>
            <a:ext cx="4586764" cy="2735223"/>
          </a:xfrm>
          <a:prstGeom prst="roundRect">
            <a:avLst>
              <a:gd name="adj" fmla="val 1234"/>
            </a:avLst>
          </a:prstGeom>
          <a:solidFill>
            <a:srgbClr val="3F4652"/>
          </a:solidFill>
          <a:ln/>
        </p:spPr>
        <p:txBody>
          <a:bodyPr/>
          <a:lstStyle/>
          <a:p>
            <a:endParaRPr lang="es-HN"/>
          </a:p>
        </p:txBody>
      </p:sp>
      <p:sp>
        <p:nvSpPr>
          <p:cNvPr id="8" name="Text 5"/>
          <p:cNvSpPr/>
          <p:nvPr/>
        </p:nvSpPr>
        <p:spPr>
          <a:xfrm>
            <a:off x="9481304" y="1885593"/>
            <a:ext cx="2811899" cy="351472"/>
          </a:xfrm>
          <a:prstGeom prst="rect">
            <a:avLst/>
          </a:prstGeom>
          <a:noFill/>
          <a:ln/>
        </p:spPr>
        <p:txBody>
          <a:bodyPr wrap="none" lIns="0" tIns="0" rIns="0" bIns="0" rtlCol="0" anchor="t"/>
          <a:lstStyle/>
          <a:p>
            <a:pPr marL="0" indent="0" algn="l">
              <a:lnSpc>
                <a:spcPts val="2750"/>
              </a:lnSpc>
              <a:buNone/>
            </a:pPr>
            <a:r>
              <a:rPr lang="en-US" sz="2200" dirty="0">
                <a:solidFill>
                  <a:srgbClr val="D6E5EF"/>
                </a:solidFill>
                <a:latin typeface="Roboto Slab" pitchFamily="34" charset="0"/>
                <a:ea typeface="Roboto Slab" pitchFamily="34" charset="-122"/>
                <a:cs typeface="Roboto Slab" pitchFamily="34" charset="-120"/>
              </a:rPr>
              <a:t>Precisión Mecánica</a:t>
            </a:r>
            <a:endParaRPr lang="en-US" sz="2200" dirty="0"/>
          </a:p>
        </p:txBody>
      </p:sp>
      <p:sp>
        <p:nvSpPr>
          <p:cNvPr id="9" name="Text 6"/>
          <p:cNvSpPr/>
          <p:nvPr/>
        </p:nvSpPr>
        <p:spPr>
          <a:xfrm>
            <a:off x="9481304" y="2371963"/>
            <a:ext cx="4136946" cy="1799034"/>
          </a:xfrm>
          <a:prstGeom prst="rect">
            <a:avLst/>
          </a:prstGeom>
          <a:noFill/>
          <a:ln/>
        </p:spPr>
        <p:txBody>
          <a:bodyPr wrap="square" lIns="0" tIns="0" rIns="0" bIns="0" rtlCol="0" anchor="t"/>
          <a:lstStyle/>
          <a:p>
            <a:pPr marL="0" indent="0" algn="l">
              <a:lnSpc>
                <a:spcPts val="2800"/>
              </a:lnSpc>
              <a:buNone/>
            </a:pPr>
            <a:r>
              <a:rPr lang="en-US" sz="1750" dirty="0">
                <a:solidFill>
                  <a:srgbClr val="D6E5EF"/>
                </a:solidFill>
                <a:latin typeface="Roboto" pitchFamily="34" charset="0"/>
                <a:ea typeface="Roboto" pitchFamily="34" charset="-122"/>
                <a:cs typeface="Roboto" pitchFamily="34" charset="-120"/>
              </a:rPr>
              <a:t>Revisión del diseño del brazo robótico. Ajustamos las tolerancias de fabricación. Esto aumentó la precisión de posicionamiento. Eliminamos holguras. Mejoró la repetibilidad.</a:t>
            </a:r>
            <a:endParaRPr lang="en-US" sz="1750" dirty="0"/>
          </a:p>
        </p:txBody>
      </p:sp>
      <p:sp>
        <p:nvSpPr>
          <p:cNvPr id="10" name="Shape 7"/>
          <p:cNvSpPr/>
          <p:nvPr/>
        </p:nvSpPr>
        <p:spPr>
          <a:xfrm>
            <a:off x="4444841" y="4620816"/>
            <a:ext cx="9398318" cy="1655802"/>
          </a:xfrm>
          <a:prstGeom prst="roundRect">
            <a:avLst>
              <a:gd name="adj" fmla="val 2038"/>
            </a:avLst>
          </a:prstGeom>
          <a:solidFill>
            <a:srgbClr val="3F4652"/>
          </a:solidFill>
          <a:ln/>
        </p:spPr>
        <p:txBody>
          <a:bodyPr/>
          <a:lstStyle/>
          <a:p>
            <a:endParaRPr lang="es-HN"/>
          </a:p>
        </p:txBody>
      </p:sp>
      <p:sp>
        <p:nvSpPr>
          <p:cNvPr id="11" name="Text 8"/>
          <p:cNvSpPr/>
          <p:nvPr/>
        </p:nvSpPr>
        <p:spPr>
          <a:xfrm>
            <a:off x="4669750" y="4845725"/>
            <a:ext cx="3159800" cy="351472"/>
          </a:xfrm>
          <a:prstGeom prst="rect">
            <a:avLst/>
          </a:prstGeom>
          <a:noFill/>
          <a:ln/>
        </p:spPr>
        <p:txBody>
          <a:bodyPr wrap="none" lIns="0" tIns="0" rIns="0" bIns="0" rtlCol="0" anchor="t"/>
          <a:lstStyle/>
          <a:p>
            <a:pPr marL="0" indent="0" algn="l">
              <a:lnSpc>
                <a:spcPts val="2750"/>
              </a:lnSpc>
              <a:buNone/>
            </a:pPr>
            <a:r>
              <a:rPr lang="en-US" sz="2200" dirty="0">
                <a:solidFill>
                  <a:srgbClr val="D6E5EF"/>
                </a:solidFill>
                <a:latin typeface="Roboto Slab" pitchFamily="34" charset="0"/>
                <a:ea typeface="Roboto Slab" pitchFamily="34" charset="-122"/>
                <a:cs typeface="Roboto Slab" pitchFamily="34" charset="-120"/>
              </a:rPr>
              <a:t>Comunicación Eficiente</a:t>
            </a:r>
            <a:endParaRPr lang="en-US" sz="2200" dirty="0"/>
          </a:p>
        </p:txBody>
      </p:sp>
      <p:sp>
        <p:nvSpPr>
          <p:cNvPr id="12" name="Text 9"/>
          <p:cNvSpPr/>
          <p:nvPr/>
        </p:nvSpPr>
        <p:spPr>
          <a:xfrm>
            <a:off x="4669750" y="5332095"/>
            <a:ext cx="8948499" cy="719614"/>
          </a:xfrm>
          <a:prstGeom prst="rect">
            <a:avLst/>
          </a:prstGeom>
          <a:noFill/>
          <a:ln/>
        </p:spPr>
        <p:txBody>
          <a:bodyPr wrap="square" lIns="0" tIns="0" rIns="0" bIns="0" rtlCol="0" anchor="t"/>
          <a:lstStyle/>
          <a:p>
            <a:pPr marL="0" indent="0" algn="l">
              <a:lnSpc>
                <a:spcPts val="2800"/>
              </a:lnSpc>
              <a:buNone/>
            </a:pPr>
            <a:r>
              <a:rPr lang="en-US" sz="1750" dirty="0">
                <a:solidFill>
                  <a:srgbClr val="D6E5EF"/>
                </a:solidFill>
                <a:latin typeface="Roboto" pitchFamily="34" charset="0"/>
                <a:ea typeface="Roboto" pitchFamily="34" charset="-122"/>
                <a:cs typeface="Roboto" pitchFamily="34" charset="-120"/>
              </a:rPr>
              <a:t>Optimización del protocolo de comunicación. Redujimos la latencia entre módulos. Mejoramos la fiabilidad de la transmisión de datos. Aseguramos una interacción fluida.</a:t>
            </a:r>
            <a:endParaRPr lang="en-US" sz="1750" dirty="0"/>
          </a:p>
        </p:txBody>
      </p:sp>
      <p:sp>
        <p:nvSpPr>
          <p:cNvPr id="13" name="Text 10"/>
          <p:cNvSpPr/>
          <p:nvPr/>
        </p:nvSpPr>
        <p:spPr>
          <a:xfrm>
            <a:off x="4444841" y="6529626"/>
            <a:ext cx="9398318" cy="1079421"/>
          </a:xfrm>
          <a:prstGeom prst="rect">
            <a:avLst/>
          </a:prstGeom>
          <a:noFill/>
          <a:ln/>
        </p:spPr>
        <p:txBody>
          <a:bodyPr wrap="square" lIns="0" tIns="0" rIns="0" bIns="0" rtlCol="0" anchor="t"/>
          <a:lstStyle/>
          <a:p>
            <a:pPr marL="0" indent="0" algn="l">
              <a:lnSpc>
                <a:spcPts val="2800"/>
              </a:lnSpc>
              <a:buNone/>
            </a:pPr>
            <a:r>
              <a:rPr lang="en-US" sz="1750" dirty="0">
                <a:solidFill>
                  <a:srgbClr val="D6E5EF"/>
                </a:solidFill>
                <a:latin typeface="Roboto" pitchFamily="34" charset="0"/>
                <a:ea typeface="Roboto" pitchFamily="34" charset="-122"/>
                <a:cs typeface="Roboto" pitchFamily="34" charset="-120"/>
              </a:rPr>
              <a:t>Durante el proyecto, realizamos ajustes significativos. Mejoramos la estabilidad térmica del sistema. Aumentamos la precisión mecánica. También optimizamos la comunicación interna. Estos hallazgos fueron cruciales para el éxito.</a:t>
            </a:r>
            <a:endParaRPr lang="en-US" sz="1750" dirty="0"/>
          </a:p>
        </p:txBody>
      </p:sp>
    </p:spTree>
  </p:cSld>
  <p:clrMapOvr>
    <a:masterClrMapping/>
  </p:clrMapOvr>
  <p:transition spd="med" advTm="30000">
    <p:pull/>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179</TotalTime>
  <Words>988</Words>
  <Application>Microsoft Office PowerPoint</Application>
  <PresentationFormat>Personalizado</PresentationFormat>
  <Paragraphs>83</Paragraphs>
  <Slides>10</Slides>
  <Notes>10</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10</vt:i4>
      </vt:variant>
    </vt:vector>
  </HeadingPairs>
  <TitlesOfParts>
    <vt:vector size="15" baseType="lpstr">
      <vt:lpstr>Roboto Slab</vt:lpstr>
      <vt:lpstr>Roboto</vt:lpstr>
      <vt:lpstr>Symbol</vt:lpstr>
      <vt:lpstr>Arial</vt:lpstr>
      <vt:lpstr>Office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Melquicedec Perez</cp:lastModifiedBy>
  <cp:revision>21</cp:revision>
  <dcterms:created xsi:type="dcterms:W3CDTF">2025-06-18T18:47:02Z</dcterms:created>
  <dcterms:modified xsi:type="dcterms:W3CDTF">2025-06-26T01:08:23Z</dcterms:modified>
</cp:coreProperties>
</file>